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4"/>
  </p:notesMasterIdLst>
  <p:sldIdLst>
    <p:sldId id="256" r:id="rId2"/>
    <p:sldId id="357" r:id="rId3"/>
    <p:sldId id="358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69" r:id="rId12"/>
    <p:sldId id="367" r:id="rId13"/>
    <p:sldId id="368" r:id="rId14"/>
    <p:sldId id="314" r:id="rId15"/>
    <p:sldId id="316" r:id="rId16"/>
    <p:sldId id="317" r:id="rId17"/>
    <p:sldId id="320" r:id="rId18"/>
    <p:sldId id="319" r:id="rId19"/>
    <p:sldId id="321" r:id="rId20"/>
    <p:sldId id="322" r:id="rId21"/>
    <p:sldId id="379" r:id="rId22"/>
    <p:sldId id="324" r:id="rId23"/>
    <p:sldId id="323" r:id="rId24"/>
    <p:sldId id="325" r:id="rId25"/>
    <p:sldId id="326" r:id="rId26"/>
    <p:sldId id="327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28" r:id="rId37"/>
    <p:sldId id="329" r:id="rId38"/>
    <p:sldId id="355" r:id="rId39"/>
    <p:sldId id="356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8" r:id="rId48"/>
    <p:sldId id="339" r:id="rId49"/>
    <p:sldId id="340" r:id="rId50"/>
    <p:sldId id="341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1" r:id="rId60"/>
    <p:sldId id="354" r:id="rId61"/>
    <p:sldId id="353" r:id="rId62"/>
    <p:sldId id="352" r:id="rId6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CC00"/>
    <a:srgbClr val="0400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90" d="100"/>
          <a:sy n="90" d="100"/>
        </p:scale>
        <p:origin x="679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21.wmf"/><Relationship Id="rId1" Type="http://schemas.openxmlformats.org/officeDocument/2006/relationships/image" Target="../media/image50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51.wmf"/><Relationship Id="rId1" Type="http://schemas.openxmlformats.org/officeDocument/2006/relationships/image" Target="../media/image64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19.wmf"/><Relationship Id="rId1" Type="http://schemas.openxmlformats.org/officeDocument/2006/relationships/image" Target="../media/image27.wmf"/><Relationship Id="rId4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20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19.wmf"/><Relationship Id="rId4" Type="http://schemas.openxmlformats.org/officeDocument/2006/relationships/image" Target="../media/image3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27E51EF-2930-45E8-A2E0-3340F4C394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7234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7CD7-C9C9-4031-B18D-34FC592F8A1B}" type="slidenum">
              <a:rPr lang="en-US" altLang="zh-TW" smtClean="0"/>
              <a:pPr/>
              <a:t>1</a:t>
            </a:fld>
            <a:endParaRPr lang="en-US" altLang="zh-TW" smtClean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28419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7" name="Rectangle 65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TW" altLang="zh-TW"/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096963"/>
            <a:ext cx="7678737" cy="1431925"/>
          </a:xfrm>
        </p:spPr>
        <p:txBody>
          <a:bodyPr/>
          <a:lstStyle>
            <a:lvl1pPr algn="r"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BD79B-C7A7-49AC-89E0-2F50425272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6057-A71E-4FDE-BB7E-DCEC747E50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94525" y="192088"/>
            <a:ext cx="2039938" cy="59039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70587" cy="59039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4DEE7-7D8D-4F6E-8E68-DC7E389FB3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1538" y="192088"/>
            <a:ext cx="8162925" cy="14319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3E409-366C-4D0E-961A-C5CFC7FD2D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1538" y="192088"/>
            <a:ext cx="8162925" cy="14319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984AE-704E-4CD0-8A36-C70C75FD50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6D6D5-37D4-4243-A091-E56BBCFA14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8CBFD-593E-4F52-B3B3-74B16F1995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E272D-FA51-4819-9038-2A4C4549A6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10284-3CC2-46CD-AC68-99C4C59F978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5E190-149F-4EC2-B5EA-127DADBCD3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30417-CD19-452C-87DD-62B6455D8E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A5F80-E349-457F-B98B-6B8DF5EBA5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5614D-657C-482A-B362-BE5911403D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3075" name="Rectangle 3"/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76" name="Rectangle 4"/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77" name="Rectangle 5"/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78" name="Rectangle 6"/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79" name="Rectangle 7"/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80" name="Rectangle 8"/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81" name="Rectangle 9"/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82" name="Rectangle 10"/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84" name="Rectangle 12"/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85" name="Rectangle 13"/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86" name="Rectangle 14"/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87" name="Rectangle 15"/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88" name="Rectangle 16"/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89" name="Rectangle 17"/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90" name="Rectangle 18"/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91" name="Rectangle 19"/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92" name="Rectangle 20"/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93" name="Rectangle 21"/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94" name="Rectangle 22"/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95" name="Rectangle 23"/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96" name="Rectangle 24"/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97" name="Rectangle 25"/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98" name="Rectangle 26"/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99" name="Rectangle 27"/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00" name="Rectangle 28"/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01" name="Rectangle 29"/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02" name="Rectangle 30"/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03" name="Rectangle 31"/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04" name="Rectangle 32"/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05" name="Rectangle 33"/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06" name="Rectangle 34"/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07" name="Rectangle 35"/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08" name="Rectangle 36"/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09" name="Rectangle 37"/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10" name="Rectangle 38"/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11" name="Rectangle 39"/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12" name="Rectangle 40"/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13" name="Rectangle 41"/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14" name="Rectangle 42"/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15" name="Rectangle 43"/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16" name="Rectangle 44"/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17" name="Rectangle 45"/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18" name="Rectangle 46"/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19" name="Rectangle 47"/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20" name="Rectangle 48"/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21" name="Rectangle 49"/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22" name="Rectangle 50"/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23" name="Rectangle 51"/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24" name="Rectangle 52"/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25" name="Rectangle 53"/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26" name="Rectangle 54"/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27" name="Rectangle 55"/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28" name="Rectangle 56"/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29" name="Rectangle 57"/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30" name="Rectangle 58"/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31" name="Rectangle 59"/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32" name="Rectangle 60"/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33" name="Rectangle 61"/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34" name="Rectangle 62"/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35" name="Rectangle 63"/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36" name="Rectangle 64"/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1027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92088"/>
            <a:ext cx="81629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2508D863-C5CB-4BB4-B015-E77A83A9D9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pitchFamily="34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pitchFamily="34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pitchFamily="34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pitchFamily="34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pitchFamily="34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pitchFamily="34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pitchFamily="34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13.jpeg"/><Relationship Id="rId7" Type="http://schemas.openxmlformats.org/officeDocument/2006/relationships/image" Target="../media/image6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wmf"/><Relationship Id="rId1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8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29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2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jpeg"/><Relationship Id="rId5" Type="http://schemas.openxmlformats.org/officeDocument/2006/relationships/image" Target="../media/image32.jpeg"/><Relationship Id="rId4" Type="http://schemas.openxmlformats.org/officeDocument/2006/relationships/image" Target="../media/image10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36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35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27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39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33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4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43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47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42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4.bin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48.wmf"/><Relationship Id="rId9" Type="http://schemas.openxmlformats.org/officeDocument/2006/relationships/oleObject" Target="../embeddings/oleObject46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52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12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1.wmf"/><Relationship Id="rId11" Type="http://schemas.openxmlformats.org/officeDocument/2006/relationships/image" Target="../media/image51.wmf"/><Relationship Id="rId5" Type="http://schemas.openxmlformats.org/officeDocument/2006/relationships/oleObject" Target="../embeddings/oleObject49.bin"/><Relationship Id="rId10" Type="http://schemas.openxmlformats.org/officeDocument/2006/relationships/oleObject" Target="../embeddings/oleObject52.bin"/><Relationship Id="rId4" Type="http://schemas.openxmlformats.org/officeDocument/2006/relationships/image" Target="../media/image50.wmf"/><Relationship Id="rId9" Type="http://schemas.openxmlformats.org/officeDocument/2006/relationships/oleObject" Target="../embeddings/oleObject5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3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5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57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60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64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66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9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73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7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444875"/>
            <a:ext cx="7678738" cy="1190625"/>
          </a:xfrm>
        </p:spPr>
        <p:txBody>
          <a:bodyPr/>
          <a:lstStyle/>
          <a:p>
            <a:pPr algn="l" eaLnBrk="1" hangingPunct="1"/>
            <a:r>
              <a:rPr lang="en-US" altLang="zh-TW" sz="3600" dirty="0" smtClean="0"/>
              <a:t>The </a:t>
            </a:r>
            <a:r>
              <a:rPr lang="en-US" altLang="zh-TW" sz="3600" dirty="0" smtClean="0"/>
              <a:t>Large-Scale Structure of Networks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mtClean="0"/>
              <a:t>Shortest Paths and The Small-World Effect</a:t>
            </a:r>
          </a:p>
        </p:txBody>
      </p:sp>
      <p:pic>
        <p:nvPicPr>
          <p:cNvPr id="26626" name="Picture 4" descr="p2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73238"/>
            <a:ext cx="8675688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5651500" y="1557338"/>
            <a:ext cx="576263" cy="53006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p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4022725"/>
            <a:ext cx="331311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Shortest Paths and The Small-World Effect</a:t>
            </a:r>
            <a:endParaRPr lang="zh-TW" alt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800" smtClean="0"/>
              <a:t>Mathematical model (Sec.12.7): the path lengths should typically scale as log</a:t>
            </a:r>
            <a:r>
              <a:rPr lang="en-US" altLang="zh-TW" sz="2800" i="1" smtClean="0"/>
              <a:t>n</a:t>
            </a:r>
            <a:r>
              <a:rPr lang="en-US" altLang="zh-TW" sz="2800" smtClean="0"/>
              <a:t>.</a:t>
            </a:r>
          </a:p>
          <a:p>
            <a:r>
              <a:rPr lang="en-US" altLang="zh-TW" sz="2800" smtClean="0"/>
              <a:t>For directed networks, in general, the lengths of the shortest paths from </a:t>
            </a:r>
            <a:r>
              <a:rPr lang="en-US" altLang="zh-TW" sz="2800" i="1" smtClean="0"/>
              <a:t>i</a:t>
            </a:r>
            <a:r>
              <a:rPr lang="en-US" altLang="zh-TW" sz="2800" smtClean="0"/>
              <a:t> to </a:t>
            </a:r>
            <a:r>
              <a:rPr lang="en-US" altLang="zh-TW" sz="2800" i="1" smtClean="0"/>
              <a:t>j</a:t>
            </a:r>
            <a:r>
              <a:rPr lang="en-US" altLang="zh-TW" sz="2800" smtClean="0"/>
              <a:t> and from </a:t>
            </a:r>
            <a:r>
              <a:rPr lang="en-US" altLang="zh-TW" sz="2800" i="1" smtClean="0"/>
              <a:t>j</a:t>
            </a:r>
            <a:r>
              <a:rPr lang="en-US" altLang="zh-TW" sz="2800" smtClean="0"/>
              <a:t> to </a:t>
            </a:r>
            <a:r>
              <a:rPr lang="en-US" altLang="zh-TW" sz="2800" i="1" smtClean="0"/>
              <a:t>i</a:t>
            </a:r>
            <a:r>
              <a:rPr lang="en-US" altLang="zh-TW" sz="2800" smtClean="0"/>
              <a:t> are different.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Shortest Paths and The Small-World Effect</a:t>
            </a:r>
            <a:endParaRPr lang="zh-TW" altLang="en-US" smtClean="0"/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800" dirty="0" smtClean="0"/>
              <a:t>Scale-free networks: networks with power-law degree distribution.</a:t>
            </a:r>
          </a:p>
          <a:p>
            <a:pPr lvl="1"/>
            <a:r>
              <a:rPr lang="en-US" altLang="zh-TW" sz="2400" dirty="0" smtClean="0"/>
              <a:t>Central </a:t>
            </a:r>
            <a:r>
              <a:rPr lang="en-US" altLang="zh-TW" sz="2400" dirty="0" smtClean="0">
                <a:solidFill>
                  <a:srgbClr val="FF0000"/>
                </a:solidFill>
              </a:rPr>
              <a:t>core</a:t>
            </a:r>
            <a:r>
              <a:rPr lang="en-US" altLang="zh-TW" sz="2400" dirty="0" smtClean="0"/>
              <a:t> contains most of the vertices and has a mean geodesic distance that scales only as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loglog</a:t>
            </a:r>
            <a:r>
              <a:rPr lang="en-US" altLang="zh-TW" sz="2400" i="1" dirty="0" err="1" smtClean="0">
                <a:solidFill>
                  <a:srgbClr val="FF0000"/>
                </a:solidFill>
              </a:rPr>
              <a:t>n</a:t>
            </a:r>
            <a:r>
              <a:rPr lang="en-US" altLang="zh-TW" sz="2400" dirty="0" smtClean="0"/>
              <a:t>.</a:t>
            </a:r>
          </a:p>
          <a:p>
            <a:pPr lvl="1"/>
            <a:r>
              <a:rPr lang="en-US" altLang="zh-TW" sz="2400" dirty="0" smtClean="0"/>
              <a:t>Longer </a:t>
            </a:r>
            <a:r>
              <a:rPr lang="en-US" altLang="zh-TW" sz="2400" dirty="0" smtClean="0">
                <a:solidFill>
                  <a:srgbClr val="FF0000"/>
                </a:solidFill>
              </a:rPr>
              <a:t>streamers</a:t>
            </a:r>
            <a:r>
              <a:rPr lang="en-US" altLang="zh-TW" sz="2400" dirty="0" smtClean="0"/>
              <a:t> or </a:t>
            </a:r>
            <a:r>
              <a:rPr lang="en-US" altLang="zh-TW" sz="2400" dirty="0" smtClean="0">
                <a:solidFill>
                  <a:srgbClr val="FF0000"/>
                </a:solidFill>
              </a:rPr>
              <a:t>tendrils</a:t>
            </a:r>
            <a:r>
              <a:rPr lang="en-US" altLang="zh-TW" sz="2400" dirty="0" smtClean="0"/>
              <a:t>: vertices attached to the core like hair, which have length typically of order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log</a:t>
            </a:r>
            <a:r>
              <a:rPr lang="en-US" altLang="zh-TW" sz="2400" i="1" dirty="0" err="1" smtClean="0">
                <a:solidFill>
                  <a:srgbClr val="FF0000"/>
                </a:solidFill>
              </a:rPr>
              <a:t>n</a:t>
            </a:r>
            <a:r>
              <a:rPr lang="en-US" altLang="zh-TW" sz="2400" dirty="0" smtClean="0"/>
              <a:t>.</a:t>
            </a:r>
          </a:p>
          <a:p>
            <a:pPr lvl="1"/>
            <a:r>
              <a:rPr lang="en-US" altLang="zh-TW" sz="2400" dirty="0" smtClean="0"/>
              <a:t>The mean geodesic distance and diameter of networks vary differently with 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Shortest Paths and The Small-World Effect</a:t>
            </a:r>
            <a:endParaRPr lang="zh-TW" altLang="en-US" smtClean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7640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800" smtClean="0"/>
              <a:t>Funneling effect.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Sociemetric superstar (by Milgram)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One or two of your acquaintances </a:t>
            </a:r>
          </a:p>
          <a:p>
            <a:pPr lvl="1">
              <a:lnSpc>
                <a:spcPct val="80000"/>
              </a:lnSpc>
            </a:pPr>
            <a:r>
              <a:rPr lang="en-US" altLang="zh-TW" sz="2400" smtClean="0"/>
              <a:t>Especially well connected.</a:t>
            </a:r>
          </a:p>
          <a:p>
            <a:pPr lvl="1">
              <a:lnSpc>
                <a:spcPct val="80000"/>
              </a:lnSpc>
            </a:pPr>
            <a:r>
              <a:rPr lang="en-US" altLang="zh-TW" sz="2400" smtClean="0"/>
              <a:t>Responsible for most of the connection between you and the rest of the world.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Coauthorship network of physicists</a:t>
            </a:r>
          </a:p>
          <a:p>
            <a:pPr lvl="1">
              <a:lnSpc>
                <a:spcPct val="80000"/>
              </a:lnSpc>
            </a:pPr>
            <a:r>
              <a:rPr lang="en-US" altLang="zh-TW" sz="2400" smtClean="0"/>
              <a:t>For physicists having five or more collaborators</a:t>
            </a:r>
          </a:p>
          <a:p>
            <a:pPr lvl="1">
              <a:lnSpc>
                <a:spcPct val="80000"/>
              </a:lnSpc>
            </a:pPr>
            <a:r>
              <a:rPr lang="en-US" altLang="zh-TW" sz="2400" smtClean="0">
                <a:solidFill>
                  <a:srgbClr val="FF0000"/>
                </a:solidFill>
              </a:rPr>
              <a:t>48%</a:t>
            </a:r>
            <a:r>
              <a:rPr lang="en-US" altLang="zh-TW" sz="2400" smtClean="0"/>
              <a:t> of geodesic paths go through </a:t>
            </a:r>
            <a:r>
              <a:rPr lang="en-US" altLang="zh-TW" sz="2400" smtClean="0">
                <a:solidFill>
                  <a:srgbClr val="FF0000"/>
                </a:solidFill>
              </a:rPr>
              <a:t>one </a:t>
            </a:r>
            <a:r>
              <a:rPr lang="en-US" altLang="zh-TW" sz="2400" smtClean="0"/>
              <a:t>neighbor of the average vertex.</a:t>
            </a:r>
          </a:p>
          <a:p>
            <a:pPr lvl="1">
              <a:lnSpc>
                <a:spcPct val="80000"/>
              </a:lnSpc>
            </a:pPr>
            <a:r>
              <a:rPr lang="en-US" altLang="zh-TW" sz="2400" smtClean="0">
                <a:solidFill>
                  <a:srgbClr val="FF0000"/>
                </a:solidFill>
              </a:rPr>
              <a:t>52%</a:t>
            </a:r>
            <a:r>
              <a:rPr lang="en-US" altLang="zh-TW" sz="2400" smtClean="0"/>
              <a:t> are distributed over the </a:t>
            </a:r>
            <a:r>
              <a:rPr lang="en-US" altLang="zh-TW" sz="2400" smtClean="0">
                <a:solidFill>
                  <a:srgbClr val="FF0000"/>
                </a:solidFill>
              </a:rPr>
              <a:t>other four or more</a:t>
            </a:r>
            <a:r>
              <a:rPr lang="en-US" altLang="zh-TW" sz="2400" smtClean="0"/>
              <a:t> neighbors.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Degree Distributions</a:t>
            </a:r>
          </a:p>
        </p:txBody>
      </p:sp>
      <p:sp>
        <p:nvSpPr>
          <p:cNvPr id="358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181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Consider undirected networks first.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Define p</a:t>
            </a:r>
            <a:r>
              <a:rPr lang="en-US" altLang="zh-TW" sz="2800" baseline="-25000" smtClean="0"/>
              <a:t>k</a:t>
            </a:r>
            <a:r>
              <a:rPr lang="en-US" altLang="zh-TW" sz="2800" smtClean="0"/>
              <a:t> as the fraction of vertices that have degree k.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>
                <a:solidFill>
                  <a:srgbClr val="FF0000"/>
                </a:solidFill>
              </a:rPr>
              <a:t>Degree distribution</a:t>
            </a:r>
            <a:r>
              <a:rPr lang="en-US" altLang="zh-TW" sz="2800" smtClean="0"/>
              <a:t> of the network.</a:t>
            </a:r>
          </a:p>
        </p:txBody>
      </p:sp>
      <p:pic>
        <p:nvPicPr>
          <p:cNvPr id="35866" name="Picture 4" descr="p244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60800"/>
            <a:ext cx="3744912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1331913" y="3716338"/>
          <a:ext cx="12954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0" name="Formula" r:id="rId4" imgW="516960" imgH="330480" progId="Equation.Ribbit">
                  <p:embed/>
                </p:oleObj>
              </mc:Choice>
              <mc:Fallback>
                <p:oleObj name="Formula" r:id="rId4" imgW="516960" imgH="33048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3716338"/>
                        <a:ext cx="1295400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1331913" y="4652963"/>
          <a:ext cx="12954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1" name="Formula" r:id="rId6" imgW="516960" imgH="330480" progId="Equation.Ribbit">
                  <p:embed/>
                </p:oleObj>
              </mc:Choice>
              <mc:Fallback>
                <p:oleObj name="Formula" r:id="rId6" imgW="516960" imgH="33048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652963"/>
                        <a:ext cx="1295400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/>
        </p:nvGraphicFramePr>
        <p:xfrm>
          <a:off x="1331913" y="5589588"/>
          <a:ext cx="12954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2" name="Formula" r:id="rId8" imgW="516960" imgH="331560" progId="Equation.Ribbit">
                  <p:embed/>
                </p:oleObj>
              </mc:Choice>
              <mc:Fallback>
                <p:oleObj name="Formula" r:id="rId8" imgW="516960" imgH="331560" progId="Equation.Ribbi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5589588"/>
                        <a:ext cx="1295400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8" name="Object 8"/>
          <p:cNvGraphicFramePr>
            <a:graphicFrameLocks noChangeAspect="1"/>
          </p:cNvGraphicFramePr>
          <p:nvPr/>
        </p:nvGraphicFramePr>
        <p:xfrm>
          <a:off x="3059113" y="3716338"/>
          <a:ext cx="12954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3" name="Formula" r:id="rId10" imgW="516960" imgH="330480" progId="Equation.Ribbit">
                  <p:embed/>
                </p:oleObj>
              </mc:Choice>
              <mc:Fallback>
                <p:oleObj name="Formula" r:id="rId10" imgW="516960" imgH="330480" progId="Equation.Ribbit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716338"/>
                        <a:ext cx="1295400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9" name="Object 9"/>
          <p:cNvGraphicFramePr>
            <a:graphicFrameLocks noChangeAspect="1"/>
          </p:cNvGraphicFramePr>
          <p:nvPr/>
        </p:nvGraphicFramePr>
        <p:xfrm>
          <a:off x="3059113" y="4652963"/>
          <a:ext cx="12954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4" name="Formula" r:id="rId12" imgW="516960" imgH="330480" progId="Equation.Ribbit">
                  <p:embed/>
                </p:oleObj>
              </mc:Choice>
              <mc:Fallback>
                <p:oleObj name="Formula" r:id="rId12" imgW="516960" imgH="330480" progId="Equation.Ribbit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652963"/>
                        <a:ext cx="1295400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0" name="Object 10"/>
          <p:cNvGraphicFramePr>
            <a:graphicFrameLocks noChangeAspect="1"/>
          </p:cNvGraphicFramePr>
          <p:nvPr/>
        </p:nvGraphicFramePr>
        <p:xfrm>
          <a:off x="7885113" y="3933825"/>
          <a:ext cx="10953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5" name="Formula" r:id="rId14" imgW="438480" imgH="151200" progId="Equation.Ribbit">
                  <p:embed/>
                </p:oleObj>
              </mc:Choice>
              <mc:Fallback>
                <p:oleObj name="Formula" r:id="rId14" imgW="438480" imgH="151200" progId="Equation.Ribbit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3933825"/>
                        <a:ext cx="10953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6496050" y="3871913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0</a:t>
            </a: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5003800" y="407670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1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5867400" y="4652963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4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7308850" y="3933825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3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7956550" y="4652963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7451725" y="594995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6948488" y="5157788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3</a:t>
            </a:r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6516688" y="6092825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1</a:t>
            </a:r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5580063" y="594995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4643438" y="5229225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graphicFrame>
        <p:nvGraphicFramePr>
          <p:cNvPr id="35862" name="Object 22"/>
          <p:cNvGraphicFramePr>
            <a:graphicFrameLocks noChangeAspect="1"/>
          </p:cNvGraphicFramePr>
          <p:nvPr/>
        </p:nvGraphicFramePr>
        <p:xfrm>
          <a:off x="3059113" y="5589588"/>
          <a:ext cx="1116012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6" name="Formula" r:id="rId16" imgW="424440" imgH="150120" progId="Equation.Ribbit">
                  <p:embed/>
                </p:oleObj>
              </mc:Choice>
              <mc:Fallback>
                <p:oleObj name="Formula" r:id="rId16" imgW="424440" imgH="150120" progId="Equation.Ribbit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589588"/>
                        <a:ext cx="1116012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63" name="Object 23"/>
          <p:cNvGraphicFramePr>
            <a:graphicFrameLocks noChangeAspect="1"/>
          </p:cNvGraphicFramePr>
          <p:nvPr/>
        </p:nvGraphicFramePr>
        <p:xfrm>
          <a:off x="3203575" y="6092825"/>
          <a:ext cx="160496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7" name="Formula" r:id="rId18" imgW="609840" imgH="161640" progId="Equation.Ribbit">
                  <p:embed/>
                </p:oleObj>
              </mc:Choice>
              <mc:Fallback>
                <p:oleObj name="Formula" r:id="rId18" imgW="609840" imgH="161640" progId="Equation.Ribbit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6092825"/>
                        <a:ext cx="1604963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/>
      <p:bldP spid="35852" grpId="0"/>
      <p:bldP spid="35853" grpId="0"/>
      <p:bldP spid="35854" grpId="0"/>
      <p:bldP spid="35855" grpId="0"/>
      <p:bldP spid="35856" grpId="0"/>
      <p:bldP spid="35858" grpId="0"/>
      <p:bldP spid="35859" grpId="0"/>
      <p:bldP spid="35860" grpId="0"/>
      <p:bldP spid="358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9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Degree Distributions</a:t>
            </a:r>
          </a:p>
        </p:txBody>
      </p:sp>
      <p:sp>
        <p:nvSpPr>
          <p:cNvPr id="37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181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p</a:t>
            </a:r>
            <a:r>
              <a:rPr lang="en-US" altLang="zh-TW" sz="2800" baseline="-25000" smtClean="0"/>
              <a:t>k</a:t>
            </a:r>
            <a:r>
              <a:rPr lang="en-US" altLang="zh-TW" sz="2800" smtClean="0"/>
              <a:t> can be viewed as the probability that a randomly chosen vertex has degree k.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>
                <a:solidFill>
                  <a:srgbClr val="FF0000"/>
                </a:solidFill>
              </a:rPr>
              <a:t>Degree sequence</a:t>
            </a:r>
            <a:r>
              <a:rPr lang="en-US" altLang="zh-TW" sz="2800" smtClean="0"/>
              <a:t>: {k</a:t>
            </a:r>
            <a:r>
              <a:rPr lang="en-US" altLang="zh-TW" sz="2800" baseline="-25000" smtClean="0"/>
              <a:t>1</a:t>
            </a:r>
            <a:r>
              <a:rPr lang="en-US" altLang="zh-TW" sz="2800" smtClean="0"/>
              <a:t>,k</a:t>
            </a:r>
            <a:r>
              <a:rPr lang="en-US" altLang="zh-TW" sz="2800" baseline="-25000" smtClean="0"/>
              <a:t>2</a:t>
            </a:r>
            <a:r>
              <a:rPr lang="en-US" altLang="zh-TW" sz="2800" smtClean="0"/>
              <a:t>,k</a:t>
            </a:r>
            <a:r>
              <a:rPr lang="en-US" altLang="zh-TW" sz="2800" baseline="-25000" smtClean="0"/>
              <a:t>3</a:t>
            </a:r>
            <a:r>
              <a:rPr lang="en-US" altLang="zh-TW" sz="2800" smtClean="0"/>
              <a:t>,…} of degrees for all the vertices. </a:t>
            </a:r>
          </a:p>
        </p:txBody>
      </p:sp>
      <p:pic>
        <p:nvPicPr>
          <p:cNvPr id="37901" name="Picture 4" descr="p244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60800"/>
            <a:ext cx="3744912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8" name="Object 10"/>
          <p:cNvGraphicFramePr>
            <a:graphicFrameLocks noChangeAspect="1"/>
          </p:cNvGraphicFramePr>
          <p:nvPr/>
        </p:nvGraphicFramePr>
        <p:xfrm>
          <a:off x="7885113" y="3933825"/>
          <a:ext cx="10953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1" name="Formula" r:id="rId4" imgW="438480" imgH="151200" progId="Equation.Ribbit">
                  <p:embed/>
                </p:oleObj>
              </mc:Choice>
              <mc:Fallback>
                <p:oleObj name="Formula" r:id="rId4" imgW="438480" imgH="151200" progId="Equation.Ribbit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3933825"/>
                        <a:ext cx="10953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2" name="Text Box 11"/>
          <p:cNvSpPr txBox="1">
            <a:spLocks noChangeArrowheads="1"/>
          </p:cNvSpPr>
          <p:nvPr/>
        </p:nvSpPr>
        <p:spPr bwMode="auto">
          <a:xfrm>
            <a:off x="6496050" y="3871913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0</a:t>
            </a:r>
          </a:p>
        </p:txBody>
      </p:sp>
      <p:sp>
        <p:nvSpPr>
          <p:cNvPr id="37903" name="Text Box 12"/>
          <p:cNvSpPr txBox="1">
            <a:spLocks noChangeArrowheads="1"/>
          </p:cNvSpPr>
          <p:nvPr/>
        </p:nvSpPr>
        <p:spPr bwMode="auto">
          <a:xfrm>
            <a:off x="5003800" y="407670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1</a:t>
            </a:r>
          </a:p>
        </p:txBody>
      </p:sp>
      <p:sp>
        <p:nvSpPr>
          <p:cNvPr id="37904" name="Text Box 13"/>
          <p:cNvSpPr txBox="1">
            <a:spLocks noChangeArrowheads="1"/>
          </p:cNvSpPr>
          <p:nvPr/>
        </p:nvSpPr>
        <p:spPr bwMode="auto">
          <a:xfrm>
            <a:off x="5867400" y="4652963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4</a:t>
            </a:r>
          </a:p>
        </p:txBody>
      </p:sp>
      <p:sp>
        <p:nvSpPr>
          <p:cNvPr id="37905" name="Text Box 14"/>
          <p:cNvSpPr txBox="1">
            <a:spLocks noChangeArrowheads="1"/>
          </p:cNvSpPr>
          <p:nvPr/>
        </p:nvSpPr>
        <p:spPr bwMode="auto">
          <a:xfrm>
            <a:off x="7308850" y="3933825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3</a:t>
            </a:r>
          </a:p>
        </p:txBody>
      </p:sp>
      <p:sp>
        <p:nvSpPr>
          <p:cNvPr id="37906" name="Text Box 15"/>
          <p:cNvSpPr txBox="1">
            <a:spLocks noChangeArrowheads="1"/>
          </p:cNvSpPr>
          <p:nvPr/>
        </p:nvSpPr>
        <p:spPr bwMode="auto">
          <a:xfrm>
            <a:off x="7956550" y="4652963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37907" name="Text Box 16"/>
          <p:cNvSpPr txBox="1">
            <a:spLocks noChangeArrowheads="1"/>
          </p:cNvSpPr>
          <p:nvPr/>
        </p:nvSpPr>
        <p:spPr bwMode="auto">
          <a:xfrm>
            <a:off x="7451725" y="594995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37908" name="Text Box 17"/>
          <p:cNvSpPr txBox="1">
            <a:spLocks noChangeArrowheads="1"/>
          </p:cNvSpPr>
          <p:nvPr/>
        </p:nvSpPr>
        <p:spPr bwMode="auto">
          <a:xfrm>
            <a:off x="6948488" y="5157788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3</a:t>
            </a:r>
          </a:p>
        </p:txBody>
      </p:sp>
      <p:sp>
        <p:nvSpPr>
          <p:cNvPr id="37909" name="Text Box 18"/>
          <p:cNvSpPr txBox="1">
            <a:spLocks noChangeArrowheads="1"/>
          </p:cNvSpPr>
          <p:nvPr/>
        </p:nvSpPr>
        <p:spPr bwMode="auto">
          <a:xfrm>
            <a:off x="6516688" y="6092825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1</a:t>
            </a:r>
          </a:p>
        </p:txBody>
      </p:sp>
      <p:sp>
        <p:nvSpPr>
          <p:cNvPr id="37910" name="Text Box 19"/>
          <p:cNvSpPr txBox="1">
            <a:spLocks noChangeArrowheads="1"/>
          </p:cNvSpPr>
          <p:nvPr/>
        </p:nvSpPr>
        <p:spPr bwMode="auto">
          <a:xfrm>
            <a:off x="5580063" y="594995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37911" name="Text Box 20"/>
          <p:cNvSpPr txBox="1">
            <a:spLocks noChangeArrowheads="1"/>
          </p:cNvSpPr>
          <p:nvPr/>
        </p:nvSpPr>
        <p:spPr bwMode="auto">
          <a:xfrm>
            <a:off x="4643438" y="5229225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755650" y="4149725"/>
            <a:ext cx="404653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en-US" altLang="zh-TW" sz="2800"/>
              <a:t>Degree Sequence: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en-US" altLang="zh-TW" sz="2800"/>
              <a:t>{0,1,1,2,2,2,2,3,3,4}</a:t>
            </a:r>
            <a:endParaRPr lang="zh-TW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p244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005263"/>
            <a:ext cx="792162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Degree Distributions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181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smtClean="0"/>
              <a:t>In most cases, degree distribution/sequence does not tell use the complete structure of a network.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These two networks are different but have the same degrees.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8604250" y="4652963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1187450" y="594995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1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6084888" y="472440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7164388" y="386080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1835150" y="386080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8243888" y="594995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1</a:t>
            </a: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6443663" y="594995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1</a:t>
            </a: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3132138" y="594995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1</a:t>
            </a: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3492500" y="4797425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755650" y="4797425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/>
      <p:bldP spid="38924" grpId="0"/>
      <p:bldP spid="38925" grpId="0"/>
      <p:bldP spid="38926" grpId="0"/>
      <p:bldP spid="38927" grpId="0"/>
      <p:bldP spid="38928" grpId="0"/>
      <p:bldP spid="38929" grpId="0"/>
      <p:bldP spid="38930" grpId="0"/>
      <p:bldP spid="38931" grpId="0"/>
      <p:bldP spid="389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p2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989138"/>
            <a:ext cx="6697662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Degree Distributions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35375" y="1905000"/>
            <a:ext cx="5387975" cy="37560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800" smtClean="0"/>
              <a:t>Degree distribution of the </a:t>
            </a:r>
            <a:r>
              <a:rPr lang="en-US" altLang="zh-TW" sz="2800" smtClean="0">
                <a:solidFill>
                  <a:srgbClr val="FF0000"/>
                </a:solidFill>
              </a:rPr>
              <a:t>Internet</a:t>
            </a:r>
            <a:r>
              <a:rPr lang="en-US" altLang="zh-TW" sz="2800" smtClean="0"/>
              <a:t> graph.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Most of the vertices have low degree.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There is a significant </a:t>
            </a:r>
            <a:r>
              <a:rPr lang="en-US" altLang="zh-TW" sz="2800" smtClean="0">
                <a:solidFill>
                  <a:srgbClr val="FF0000"/>
                </a:solidFill>
              </a:rPr>
              <a:t>“tail”</a:t>
            </a:r>
            <a:r>
              <a:rPr lang="en-US" altLang="zh-TW" sz="2800" smtClean="0"/>
              <a:t> to the distribution, corresponding to vertices with substantially higher degree.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p2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989138"/>
            <a:ext cx="6697662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Degree Distributions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35375" y="1905000"/>
            <a:ext cx="5387975" cy="37560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800" smtClean="0"/>
              <a:t>The highest degree vertex has degree 2407.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The most highly connected vertex is connected to about 12% of all other vertices.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Such a well-connected vertex is called a </a:t>
            </a:r>
            <a:r>
              <a:rPr lang="en-US" altLang="zh-TW" sz="2800" smtClean="0">
                <a:solidFill>
                  <a:srgbClr val="FF0000"/>
                </a:solidFill>
              </a:rPr>
              <a:t>hub</a:t>
            </a:r>
            <a:r>
              <a:rPr lang="en-US" altLang="zh-TW" sz="280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Degree Distributions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800" smtClean="0"/>
              <a:t>Almost all real-world networks have degree distribution with a tail of high-degree hubs.</a:t>
            </a:r>
          </a:p>
          <a:p>
            <a:r>
              <a:rPr lang="en-US" altLang="zh-TW" sz="2800" smtClean="0"/>
              <a:t>In the language of statistics, the degree distribution is called </a:t>
            </a:r>
            <a:r>
              <a:rPr lang="en-US" altLang="zh-TW" sz="2800" smtClean="0">
                <a:solidFill>
                  <a:srgbClr val="FF0000"/>
                </a:solidFill>
              </a:rPr>
              <a:t>right-skewed</a:t>
            </a:r>
            <a:r>
              <a:rPr lang="en-US" altLang="zh-TW" sz="2800" smtClean="0"/>
              <a:t>.</a:t>
            </a:r>
          </a:p>
          <a:p>
            <a:r>
              <a:rPr lang="en-US" altLang="zh-TW" sz="2800" smtClean="0"/>
              <a:t>There are two different degree distributions in a directed network, the in-degree and out-degree distributions.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Components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smtClean="0"/>
              <a:t>In an undirected network, there is typically a large component that fills most of the network.</a:t>
            </a:r>
          </a:p>
        </p:txBody>
      </p:sp>
      <p:pic>
        <p:nvPicPr>
          <p:cNvPr id="18435" name="Picture 4" descr="p2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2686050"/>
            <a:ext cx="5040312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684213" y="3429000"/>
            <a:ext cx="2898775" cy="485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Giant Component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Degree Distributions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In- and out-degrees of pages on the World Wide Web.</a:t>
            </a:r>
          </a:p>
        </p:txBody>
      </p:sp>
      <p:pic>
        <p:nvPicPr>
          <p:cNvPr id="43011" name="Picture 4" descr="p2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924175"/>
            <a:ext cx="76327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Degree Distributions</a:t>
            </a:r>
            <a:endParaRPr lang="zh-TW" altLang="en-US" smtClean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Joint distribution of in- and out-degrees for directed graphs.</a:t>
            </a:r>
          </a:p>
          <a:p>
            <a:r>
              <a:rPr lang="en-US" altLang="zh-TW" smtClean="0"/>
              <a:t>P</a:t>
            </a:r>
            <a:r>
              <a:rPr lang="en-US" altLang="zh-TW" baseline="-25000" smtClean="0"/>
              <a:t>jk</a:t>
            </a:r>
            <a:r>
              <a:rPr lang="en-US" altLang="zh-TW" smtClean="0"/>
              <a:t>: Fraction of vertices having simultaneously an in-degree </a:t>
            </a:r>
            <a:r>
              <a:rPr lang="en-US" altLang="zh-TW" i="1" smtClean="0"/>
              <a:t>j</a:t>
            </a:r>
            <a:r>
              <a:rPr lang="en-US" altLang="zh-TW" smtClean="0"/>
              <a:t> and out-degree </a:t>
            </a:r>
            <a:r>
              <a:rPr lang="en-US" altLang="zh-TW" i="1" smtClean="0"/>
              <a:t>k</a:t>
            </a:r>
            <a:r>
              <a:rPr lang="en-US" altLang="zh-TW" smtClean="0"/>
              <a:t>.</a:t>
            </a:r>
          </a:p>
          <a:p>
            <a:r>
              <a:rPr lang="en-US" altLang="zh-TW" smtClean="0"/>
              <a:t>In practice, the joint in/out degree distribution has rarely been measured or studied.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p2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916113"/>
            <a:ext cx="6192838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Power Laws and Scale-Free Networks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292725" y="1905000"/>
            <a:ext cx="3730625" cy="2244725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smtClean="0"/>
              <a:t>Degree distributions of the Internet graph, plotted on </a:t>
            </a:r>
            <a:r>
              <a:rPr lang="en-US" altLang="zh-TW" sz="2400" smtClean="0">
                <a:solidFill>
                  <a:srgbClr val="FF0000"/>
                </a:solidFill>
              </a:rPr>
              <a:t>logarithmic scales</a:t>
            </a:r>
            <a:r>
              <a:rPr lang="en-US" altLang="zh-TW" sz="2400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Both axes are logarithmic.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p2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916113"/>
            <a:ext cx="6192838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Power Laws and Scale-Free Networks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92725" y="1905000"/>
            <a:ext cx="3730625" cy="2028825"/>
          </a:xfrm>
          <a:solidFill>
            <a:schemeClr val="bg1"/>
          </a:solidFill>
        </p:spPr>
        <p:txBody>
          <a:bodyPr/>
          <a:lstStyle/>
          <a:p>
            <a:r>
              <a:rPr lang="en-US" altLang="zh-TW" sz="2400" smtClean="0"/>
              <a:t>The approximate </a:t>
            </a:r>
            <a:r>
              <a:rPr lang="en-US" altLang="zh-TW" sz="2400" smtClean="0">
                <a:solidFill>
                  <a:srgbClr val="FF0000"/>
                </a:solidFill>
              </a:rPr>
              <a:t>straight-line</a:t>
            </a:r>
            <a:r>
              <a:rPr lang="en-US" altLang="zh-TW" sz="2400" smtClean="0"/>
              <a:t> form.</a:t>
            </a:r>
          </a:p>
          <a:p>
            <a:r>
              <a:rPr lang="en-US" altLang="zh-TW" sz="2400" smtClean="0"/>
              <a:t>The degree distribution roughly follows a </a:t>
            </a:r>
            <a:r>
              <a:rPr lang="en-US" altLang="zh-TW" sz="2400" smtClean="0">
                <a:solidFill>
                  <a:srgbClr val="FF0000"/>
                </a:solidFill>
              </a:rPr>
              <a:t>power law</a:t>
            </a:r>
            <a:r>
              <a:rPr lang="en-US" altLang="zh-TW" sz="240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Power Laws and Scale-Free Networks</a:t>
            </a:r>
            <a:endParaRPr lang="zh-TW" altLang="en-US" smtClean="0"/>
          </a:p>
        </p:txBody>
      </p:sp>
      <p:sp>
        <p:nvSpPr>
          <p:cNvPr id="614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476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800" smtClean="0"/>
              <a:t>The logarithm of the degree distribution p</a:t>
            </a:r>
            <a:r>
              <a:rPr lang="en-US" altLang="zh-TW" sz="2800" baseline="-25000" smtClean="0"/>
              <a:t>k</a:t>
            </a:r>
            <a:r>
              <a:rPr lang="en-US" altLang="zh-TW" sz="2800" smtClean="0"/>
              <a:t> is a linear function of degree k:</a:t>
            </a:r>
          </a:p>
          <a:p>
            <a:pPr>
              <a:lnSpc>
                <a:spcPct val="80000"/>
              </a:lnSpc>
            </a:pPr>
            <a:endParaRPr lang="en-US" altLang="zh-TW" sz="2800" smtClean="0"/>
          </a:p>
          <a:p>
            <a:pPr>
              <a:lnSpc>
                <a:spcPct val="80000"/>
              </a:lnSpc>
            </a:pPr>
            <a:endParaRPr lang="en-US" altLang="zh-TW" sz="2800" smtClean="0"/>
          </a:p>
          <a:p>
            <a:pPr>
              <a:lnSpc>
                <a:spcPct val="80000"/>
              </a:lnSpc>
            </a:pPr>
            <a:r>
              <a:rPr lang="en-US" altLang="zh-TW" sz="2800" smtClean="0"/>
              <a:t>The logarithmic relation can be rewritten as</a:t>
            </a:r>
          </a:p>
          <a:p>
            <a:pPr>
              <a:lnSpc>
                <a:spcPct val="80000"/>
              </a:lnSpc>
            </a:pPr>
            <a:endParaRPr lang="en-US" altLang="zh-TW" sz="2800" smtClean="0"/>
          </a:p>
          <a:p>
            <a:pPr>
              <a:lnSpc>
                <a:spcPct val="80000"/>
              </a:lnSpc>
            </a:pPr>
            <a:r>
              <a:rPr lang="en-US" altLang="zh-TW" sz="2800" smtClean="0"/>
              <a:t>Distributions of this form are called </a:t>
            </a:r>
            <a:r>
              <a:rPr lang="en-US" altLang="zh-TW" sz="2800" smtClean="0">
                <a:solidFill>
                  <a:srgbClr val="FF0000"/>
                </a:solidFill>
              </a:rPr>
              <a:t>power laws</a:t>
            </a:r>
            <a:r>
              <a:rPr lang="en-US" altLang="zh-TW" sz="2800" smtClean="0"/>
              <a:t>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    : </a:t>
            </a:r>
            <a:r>
              <a:rPr lang="en-US" altLang="zh-TW" sz="2800" smtClean="0">
                <a:solidFill>
                  <a:srgbClr val="FF0000"/>
                </a:solidFill>
              </a:rPr>
              <a:t>exponent</a:t>
            </a:r>
            <a:r>
              <a:rPr lang="en-US" altLang="zh-TW" sz="2800" smtClean="0"/>
              <a:t> of the power law.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Typical values for     : 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/>
        </p:nvGraphicFramePr>
        <p:xfrm>
          <a:off x="2987675" y="2781300"/>
          <a:ext cx="38671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9" name="Formula" r:id="rId3" imgW="1213200" imgH="156240" progId="Equation.Ribbit">
                  <p:embed/>
                </p:oleObj>
              </mc:Choice>
              <mc:Fallback>
                <p:oleObj name="Formula" r:id="rId3" imgW="1213200" imgH="15624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781300"/>
                        <a:ext cx="386715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5" name="Object 5"/>
          <p:cNvGraphicFramePr>
            <a:graphicFrameLocks noChangeAspect="1"/>
          </p:cNvGraphicFramePr>
          <p:nvPr/>
        </p:nvGraphicFramePr>
        <p:xfrm>
          <a:off x="3563938" y="4076700"/>
          <a:ext cx="22320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0" name="Formula" r:id="rId5" imgW="702360" imgH="157680" progId="Equation.Ribbit">
                  <p:embed/>
                </p:oleObj>
              </mc:Choice>
              <mc:Fallback>
                <p:oleObj name="Formula" r:id="rId5" imgW="702360" imgH="15768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076700"/>
                        <a:ext cx="2232025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6" name="Object 6"/>
          <p:cNvGraphicFramePr>
            <a:graphicFrameLocks noChangeAspect="1"/>
          </p:cNvGraphicFramePr>
          <p:nvPr/>
        </p:nvGraphicFramePr>
        <p:xfrm>
          <a:off x="1403350" y="5589588"/>
          <a:ext cx="303213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1" name="Formula" r:id="rId7" imgW="95400" imgH="118440" progId="Equation.Ribbit">
                  <p:embed/>
                </p:oleObj>
              </mc:Choice>
              <mc:Fallback>
                <p:oleObj name="Formula" r:id="rId7" imgW="95400" imgH="11844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5589588"/>
                        <a:ext cx="303213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7" name="Object 7"/>
          <p:cNvGraphicFramePr>
            <a:graphicFrameLocks noChangeAspect="1"/>
          </p:cNvGraphicFramePr>
          <p:nvPr/>
        </p:nvGraphicFramePr>
        <p:xfrm>
          <a:off x="5435600" y="5949950"/>
          <a:ext cx="208438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2" name="Formula" r:id="rId9" imgW="646560" imgH="153720" progId="Equation.Ribbit">
                  <p:embed/>
                </p:oleObj>
              </mc:Choice>
              <mc:Fallback>
                <p:oleObj name="Formula" r:id="rId9" imgW="646560" imgH="153720" progId="Equation.Ribbi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949950"/>
                        <a:ext cx="2084388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8" name="Object 8"/>
          <p:cNvGraphicFramePr>
            <a:graphicFrameLocks noChangeAspect="1"/>
          </p:cNvGraphicFramePr>
          <p:nvPr/>
        </p:nvGraphicFramePr>
        <p:xfrm>
          <a:off x="4643438" y="6021388"/>
          <a:ext cx="3032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3" name="Formula" r:id="rId11" imgW="95400" imgH="118440" progId="Equation.Ribbit">
                  <p:embed/>
                </p:oleObj>
              </mc:Choice>
              <mc:Fallback>
                <p:oleObj name="Formula" r:id="rId11" imgW="95400" imgH="118440" progId="Equation.Ribbit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021388"/>
                        <a:ext cx="303212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mtClean="0"/>
              <a:t>Power Laws and Scale-Free Networks</a:t>
            </a:r>
          </a:p>
        </p:txBody>
      </p:sp>
      <p:pic>
        <p:nvPicPr>
          <p:cNvPr id="62466" name="Picture 4" descr="p2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73238"/>
            <a:ext cx="8675688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6156325" y="1557338"/>
            <a:ext cx="647700" cy="53006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Power Laws and Scale-Free Networks</a:t>
            </a:r>
            <a:endParaRPr lang="zh-TW" altLang="en-US" smtClean="0"/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dirty="0" smtClean="0"/>
              <a:t>Degree distributions deviate in the small-</a:t>
            </a:r>
            <a:r>
              <a:rPr lang="en-US" altLang="zh-TW" sz="2400" i="1" dirty="0" smtClean="0"/>
              <a:t>k</a:t>
            </a:r>
            <a:r>
              <a:rPr lang="en-US" altLang="zh-TW" sz="2400" dirty="0" smtClean="0"/>
              <a:t> regime.</a:t>
            </a:r>
          </a:p>
          <a:p>
            <a:pPr>
              <a:lnSpc>
                <a:spcPct val="90000"/>
              </a:lnSpc>
            </a:pPr>
            <a:r>
              <a:rPr lang="en-US" altLang="zh-TW" sz="2400" dirty="0" smtClean="0"/>
              <a:t>A particular network has a power-law degree distribution: normally means only that the </a:t>
            </a:r>
            <a:r>
              <a:rPr lang="en-US" altLang="zh-TW" sz="2400" dirty="0" smtClean="0">
                <a:solidFill>
                  <a:srgbClr val="FF0000"/>
                </a:solidFill>
              </a:rPr>
              <a:t>tail</a:t>
            </a:r>
            <a:r>
              <a:rPr lang="en-US" altLang="zh-TW" sz="2400" dirty="0" smtClean="0"/>
              <a:t> of the distribution has the form.</a:t>
            </a:r>
          </a:p>
          <a:p>
            <a:pPr>
              <a:lnSpc>
                <a:spcPct val="90000"/>
              </a:lnSpc>
            </a:pPr>
            <a:r>
              <a:rPr lang="en-US" altLang="zh-TW" sz="2400" dirty="0" smtClean="0"/>
              <a:t>In some cases, the distribution may also deviate for high </a:t>
            </a:r>
            <a:r>
              <a:rPr lang="en-US" altLang="zh-TW" sz="2400" i="1" dirty="0" smtClean="0"/>
              <a:t>k</a:t>
            </a:r>
            <a:r>
              <a:rPr lang="en-US" altLang="zh-TW" sz="2400" dirty="0" smtClean="0"/>
              <a:t> as well.</a:t>
            </a:r>
          </a:p>
          <a:p>
            <a:pPr>
              <a:lnSpc>
                <a:spcPct val="90000"/>
              </a:lnSpc>
            </a:pPr>
            <a:r>
              <a:rPr lang="en-US" altLang="zh-TW" sz="2400" dirty="0" smtClean="0"/>
              <a:t>There is often a </a:t>
            </a:r>
            <a:r>
              <a:rPr lang="en-US" altLang="zh-TW" sz="2400" dirty="0" smtClean="0">
                <a:solidFill>
                  <a:srgbClr val="FF0000"/>
                </a:solidFill>
              </a:rPr>
              <a:t>cut-off</a:t>
            </a:r>
            <a:r>
              <a:rPr lang="en-US" altLang="zh-TW" sz="2400" dirty="0" smtClean="0"/>
              <a:t> that limits the maximum degree in the tail.</a:t>
            </a:r>
          </a:p>
          <a:p>
            <a:pPr>
              <a:lnSpc>
                <a:spcPct val="90000"/>
              </a:lnSpc>
            </a:pPr>
            <a:r>
              <a:rPr lang="en-US" altLang="zh-TW" sz="2400" dirty="0" smtClean="0"/>
              <a:t>Networks with power-law degree distributions are sometimes called</a:t>
            </a:r>
            <a:r>
              <a:rPr lang="en-US" altLang="zh-TW" sz="2400" dirty="0" smtClean="0">
                <a:solidFill>
                  <a:srgbClr val="FF0000"/>
                </a:solidFill>
              </a:rPr>
              <a:t> scale-free</a:t>
            </a:r>
            <a:r>
              <a:rPr lang="en-US" altLang="zh-TW" sz="2400" dirty="0" smtClean="0"/>
              <a:t> networks.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Detecting and Visualizing Power Laws</a:t>
            </a:r>
          </a:p>
        </p:txBody>
      </p:sp>
      <p:sp>
        <p:nvSpPr>
          <p:cNvPr id="2078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In the tail, each bin contains only a few samples.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This is visible as a </a:t>
            </a:r>
            <a:r>
              <a:rPr lang="en-US" altLang="zh-TW" sz="2400" smtClean="0">
                <a:solidFill>
                  <a:srgbClr val="FF0000"/>
                </a:solidFill>
              </a:rPr>
              <a:t>noisy signal</a:t>
            </a:r>
            <a:r>
              <a:rPr lang="en-US" altLang="zh-TW" sz="2400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Solutions: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Use larger bins.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Use very wide bins in the tail, and narrower ones at the left-hand end. (only 2 different sizes.)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Use larger and larger bins as we go further out in the tail.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Detecting and Visualizing Power Laws</a:t>
            </a:r>
            <a:endParaRPr lang="zh-TW" altLang="en-US" smtClean="0"/>
          </a:p>
        </p:txBody>
      </p:sp>
      <p:sp>
        <p:nvSpPr>
          <p:cNvPr id="1607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mtClean="0">
                <a:solidFill>
                  <a:srgbClr val="FF0000"/>
                </a:solidFill>
              </a:rPr>
              <a:t>Logarithmic binning</a:t>
            </a:r>
          </a:p>
          <a:p>
            <a:pPr>
              <a:lnSpc>
                <a:spcPct val="90000"/>
              </a:lnSpc>
            </a:pPr>
            <a:r>
              <a:rPr lang="en-US" altLang="zh-TW" smtClean="0"/>
              <a:t>Each bin is wider than its predecessor by a constant factor </a:t>
            </a:r>
            <a:r>
              <a:rPr lang="en-US" altLang="zh-TW" i="1" smtClean="0"/>
              <a:t>a</a:t>
            </a:r>
            <a:r>
              <a:rPr lang="en-US" altLang="zh-TW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zh-TW" smtClean="0"/>
              <a:t>The n</a:t>
            </a:r>
            <a:r>
              <a:rPr lang="en-US" altLang="zh-TW" baseline="30000" smtClean="0"/>
              <a:t>th</a:t>
            </a:r>
            <a:r>
              <a:rPr lang="en-US" altLang="zh-TW" smtClean="0"/>
              <a:t> bin:</a:t>
            </a:r>
          </a:p>
          <a:p>
            <a:pPr>
              <a:lnSpc>
                <a:spcPct val="90000"/>
              </a:lnSpc>
            </a:pPr>
            <a:r>
              <a:rPr lang="en-US" altLang="zh-TW" smtClean="0"/>
              <a:t>The most common choice: a=2.</a:t>
            </a:r>
          </a:p>
          <a:p>
            <a:pPr lvl="1">
              <a:lnSpc>
                <a:spcPct val="90000"/>
              </a:lnSpc>
            </a:pPr>
            <a:r>
              <a:rPr lang="en-US" altLang="zh-TW" smtClean="0"/>
              <a:t>1</a:t>
            </a:r>
            <a:r>
              <a:rPr lang="en-US" altLang="zh-TW" baseline="30000" smtClean="0"/>
              <a:t>st</a:t>
            </a:r>
            <a:r>
              <a:rPr lang="en-US" altLang="zh-TW" smtClean="0"/>
              <a:t> bin:                   (degree=1)</a:t>
            </a:r>
          </a:p>
          <a:p>
            <a:pPr lvl="1">
              <a:lnSpc>
                <a:spcPct val="90000"/>
              </a:lnSpc>
            </a:pPr>
            <a:r>
              <a:rPr lang="en-US" altLang="zh-TW" smtClean="0"/>
              <a:t>2</a:t>
            </a:r>
            <a:r>
              <a:rPr lang="en-US" altLang="zh-TW" baseline="30000" smtClean="0"/>
              <a:t>nd</a:t>
            </a:r>
            <a:r>
              <a:rPr lang="en-US" altLang="zh-TW" smtClean="0"/>
              <a:t> bin:                  (degree=2,3)</a:t>
            </a:r>
          </a:p>
          <a:p>
            <a:pPr lvl="1">
              <a:lnSpc>
                <a:spcPct val="90000"/>
              </a:lnSpc>
            </a:pPr>
            <a:r>
              <a:rPr lang="en-US" altLang="zh-TW" smtClean="0"/>
              <a:t>3</a:t>
            </a:r>
            <a:r>
              <a:rPr lang="en-US" altLang="zh-TW" baseline="30000" smtClean="0"/>
              <a:t>rd</a:t>
            </a:r>
            <a:r>
              <a:rPr lang="en-US" altLang="zh-TW" smtClean="0"/>
              <a:t> bin:                   (degree=4,5,6,7)</a:t>
            </a:r>
          </a:p>
        </p:txBody>
      </p:sp>
      <p:graphicFrame>
        <p:nvGraphicFramePr>
          <p:cNvPr id="160772" name="Object 4"/>
          <p:cNvGraphicFramePr>
            <a:graphicFrameLocks noChangeAspect="1"/>
          </p:cNvGraphicFramePr>
          <p:nvPr/>
        </p:nvGraphicFramePr>
        <p:xfrm>
          <a:off x="3419475" y="4508500"/>
          <a:ext cx="16938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4" name="Formula" r:id="rId3" imgW="623880" imgH="160200" progId="Equation.Ribbit">
                  <p:embed/>
                </p:oleObj>
              </mc:Choice>
              <mc:Fallback>
                <p:oleObj name="Formula" r:id="rId3" imgW="623880" imgH="16020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4508500"/>
                        <a:ext cx="1693863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73" name="Object 5"/>
          <p:cNvGraphicFramePr>
            <a:graphicFrameLocks noChangeAspect="1"/>
          </p:cNvGraphicFramePr>
          <p:nvPr/>
        </p:nvGraphicFramePr>
        <p:xfrm>
          <a:off x="3419475" y="5013325"/>
          <a:ext cx="17208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5" name="Formula" r:id="rId5" imgW="633960" imgH="160200" progId="Equation.Ribbit">
                  <p:embed/>
                </p:oleObj>
              </mc:Choice>
              <mc:Fallback>
                <p:oleObj name="Formula" r:id="rId5" imgW="633960" imgH="16020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013325"/>
                        <a:ext cx="172085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74" name="Object 6"/>
          <p:cNvGraphicFramePr>
            <a:graphicFrameLocks noChangeAspect="1"/>
          </p:cNvGraphicFramePr>
          <p:nvPr/>
        </p:nvGraphicFramePr>
        <p:xfrm>
          <a:off x="3419475" y="5516563"/>
          <a:ext cx="17272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6" name="Formula" r:id="rId7" imgW="635040" imgH="160200" progId="Equation.Ribbit">
                  <p:embed/>
                </p:oleObj>
              </mc:Choice>
              <mc:Fallback>
                <p:oleObj name="Formula" r:id="rId7" imgW="635040" imgH="16020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516563"/>
                        <a:ext cx="172720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75" name="Object 7"/>
          <p:cNvGraphicFramePr>
            <a:graphicFrameLocks noChangeAspect="1"/>
          </p:cNvGraphicFramePr>
          <p:nvPr/>
        </p:nvGraphicFramePr>
        <p:xfrm>
          <a:off x="4067175" y="3429000"/>
          <a:ext cx="24923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7" name="Formula" r:id="rId9" imgW="918360" imgH="184320" progId="Equation.Ribbit">
                  <p:embed/>
                </p:oleObj>
              </mc:Choice>
              <mc:Fallback>
                <p:oleObj name="Formula" r:id="rId9" imgW="918360" imgH="184320" progId="Equation.Ribbi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429000"/>
                        <a:ext cx="2492375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4" descr="p2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844675"/>
            <a:ext cx="6121400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Detecting and Visualizing Power Laws</a:t>
            </a:r>
            <a:endParaRPr lang="zh-TW" altLang="en-US" smtClean="0"/>
          </a:p>
        </p:txBody>
      </p:sp>
      <p:sp>
        <p:nvSpPr>
          <p:cNvPr id="161795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sz="2800" smtClean="0"/>
          </a:p>
        </p:txBody>
      </p:sp>
      <p:sp>
        <p:nvSpPr>
          <p:cNvPr id="161796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1916113"/>
            <a:ext cx="3979862" cy="4191000"/>
          </a:xfrm>
        </p:spPr>
        <p:txBody>
          <a:bodyPr/>
          <a:lstStyle/>
          <a:p>
            <a:r>
              <a:rPr lang="en-US" altLang="zh-TW" sz="2400" smtClean="0"/>
              <a:t>The bins appear to have equal width.</a:t>
            </a:r>
          </a:p>
          <a:p>
            <a:r>
              <a:rPr lang="en-US" altLang="zh-TW" sz="2400" smtClean="0"/>
              <a:t>No bin containing vertices of degree 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Components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The network of film actors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There is an edge between two actors if they have ever appeared in the same movie.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Newman et al.(2001) found that 440,971 out of 449,913 actors were connected together in the largest component, or about </a:t>
            </a:r>
            <a:r>
              <a:rPr lang="en-US" altLang="zh-TW" sz="2400" smtClean="0">
                <a:solidFill>
                  <a:srgbClr val="FF0000"/>
                </a:solidFill>
              </a:rPr>
              <a:t>98%</a:t>
            </a:r>
            <a:r>
              <a:rPr lang="en-US" altLang="zh-TW" sz="2400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S: the fraction of the largest component of total network size.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For directed networks, it is the size of the largest </a:t>
            </a:r>
            <a:r>
              <a:rPr lang="en-US" altLang="zh-TW" sz="2400" smtClean="0">
                <a:solidFill>
                  <a:srgbClr val="FF0000"/>
                </a:solidFill>
              </a:rPr>
              <a:t>weakly</a:t>
            </a:r>
            <a:r>
              <a:rPr lang="en-US" altLang="zh-TW" sz="2400" smtClean="0"/>
              <a:t> connected component.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Detecting and Visualizing Power Laws</a:t>
            </a:r>
            <a:endParaRPr lang="zh-TW" altLang="en-US" smtClean="0"/>
          </a:p>
        </p:txBody>
      </p:sp>
      <p:sp>
        <p:nvSpPr>
          <p:cNvPr id="1638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692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400" smtClean="0"/>
              <a:t>Cumulative distribution function:</a:t>
            </a:r>
          </a:p>
          <a:p>
            <a:pPr>
              <a:lnSpc>
                <a:spcPct val="80000"/>
              </a:lnSpc>
            </a:pPr>
            <a:endParaRPr lang="en-US" altLang="zh-TW" sz="2400" smtClean="0"/>
          </a:p>
          <a:p>
            <a:pPr>
              <a:lnSpc>
                <a:spcPct val="80000"/>
              </a:lnSpc>
            </a:pPr>
            <a:endParaRPr lang="en-US" altLang="zh-TW" sz="2400" smtClean="0"/>
          </a:p>
          <a:p>
            <a:pPr>
              <a:lnSpc>
                <a:spcPct val="80000"/>
              </a:lnSpc>
            </a:pPr>
            <a:endParaRPr lang="en-US" altLang="zh-TW" sz="2400" smtClean="0"/>
          </a:p>
          <a:p>
            <a:pPr>
              <a:lnSpc>
                <a:spcPct val="80000"/>
              </a:lnSpc>
            </a:pPr>
            <a:r>
              <a:rPr lang="en-US" altLang="zh-TW" sz="2400" smtClean="0"/>
              <a:t>Fraction of vertices that have degree k or greater.</a:t>
            </a:r>
          </a:p>
          <a:p>
            <a:pPr>
              <a:lnSpc>
                <a:spcPct val="80000"/>
              </a:lnSpc>
            </a:pPr>
            <a:r>
              <a:rPr lang="en-US" altLang="zh-TW" sz="2400" smtClean="0"/>
              <a:t>Suppose that                   for</a:t>
            </a:r>
          </a:p>
          <a:p>
            <a:pPr>
              <a:lnSpc>
                <a:spcPct val="80000"/>
              </a:lnSpc>
            </a:pPr>
            <a:endParaRPr lang="en-US" altLang="zh-TW" sz="2400" smtClean="0"/>
          </a:p>
          <a:p>
            <a:pPr>
              <a:lnSpc>
                <a:spcPct val="80000"/>
              </a:lnSpc>
            </a:pPr>
            <a:endParaRPr lang="en-US" altLang="zh-TW" sz="2400" smtClean="0"/>
          </a:p>
          <a:p>
            <a:pPr>
              <a:lnSpc>
                <a:spcPct val="80000"/>
              </a:lnSpc>
            </a:pPr>
            <a:endParaRPr lang="en-US" altLang="zh-TW" sz="2400" smtClean="0"/>
          </a:p>
          <a:p>
            <a:pPr>
              <a:lnSpc>
                <a:spcPct val="80000"/>
              </a:lnSpc>
            </a:pPr>
            <a:r>
              <a:rPr lang="en-US" altLang="zh-TW" sz="2400" smtClean="0"/>
              <a:t>The cumulative distribution also follows a power law (with an exponent 1 less than the origin exponent)</a:t>
            </a:r>
          </a:p>
        </p:txBody>
      </p:sp>
      <p:graphicFrame>
        <p:nvGraphicFramePr>
          <p:cNvPr id="163844" name="Object 4"/>
          <p:cNvGraphicFramePr>
            <a:graphicFrameLocks noChangeAspect="1"/>
          </p:cNvGraphicFramePr>
          <p:nvPr/>
        </p:nvGraphicFramePr>
        <p:xfrm>
          <a:off x="3779838" y="2276475"/>
          <a:ext cx="1800225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6" name="Formula" r:id="rId3" imgW="783720" imgH="435960" progId="Equation.Ribbit">
                  <p:embed/>
                </p:oleObj>
              </mc:Choice>
              <mc:Fallback>
                <p:oleObj name="Formula" r:id="rId3" imgW="783720" imgH="43596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2276475"/>
                        <a:ext cx="1800225" cy="1001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5" name="Object 5"/>
          <p:cNvGraphicFramePr>
            <a:graphicFrameLocks noChangeAspect="1"/>
          </p:cNvGraphicFramePr>
          <p:nvPr/>
        </p:nvGraphicFramePr>
        <p:xfrm>
          <a:off x="3492500" y="4005263"/>
          <a:ext cx="176688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7" name="Formula" r:id="rId5" imgW="702360" imgH="157680" progId="Equation.Ribbit">
                  <p:embed/>
                </p:oleObj>
              </mc:Choice>
              <mc:Fallback>
                <p:oleObj name="Formula" r:id="rId5" imgW="702360" imgH="15768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4005263"/>
                        <a:ext cx="1766888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6" name="Object 6"/>
          <p:cNvGraphicFramePr>
            <a:graphicFrameLocks noChangeAspect="1"/>
          </p:cNvGraphicFramePr>
          <p:nvPr/>
        </p:nvGraphicFramePr>
        <p:xfrm>
          <a:off x="6011863" y="4005263"/>
          <a:ext cx="13684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8" name="Formula" r:id="rId7" imgW="543600" imgH="157680" progId="Equation.Ribbit">
                  <p:embed/>
                </p:oleObj>
              </mc:Choice>
              <mc:Fallback>
                <p:oleObj name="Formula" r:id="rId7" imgW="543600" imgH="15768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4005263"/>
                        <a:ext cx="1368425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7" name="Object 7"/>
          <p:cNvGraphicFramePr>
            <a:graphicFrameLocks noChangeAspect="1"/>
          </p:cNvGraphicFramePr>
          <p:nvPr/>
        </p:nvGraphicFramePr>
        <p:xfrm>
          <a:off x="1331913" y="4437063"/>
          <a:ext cx="7667625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9" name="Formula" r:id="rId9" imgW="3177720" imgH="435960" progId="Equation.Ribbit">
                  <p:embed/>
                </p:oleObj>
              </mc:Choice>
              <mc:Fallback>
                <p:oleObj name="Formula" r:id="rId9" imgW="3177720" imgH="435960" progId="Equation.Ribbi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437063"/>
                        <a:ext cx="7667625" cy="1052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4" descr="P2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916113"/>
            <a:ext cx="6624638" cy="463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Detecting and Visualizing Power Laws</a:t>
            </a:r>
            <a:endParaRPr lang="zh-TW" altLang="en-US" smtClean="0"/>
          </a:p>
        </p:txBody>
      </p:sp>
      <p:sp>
        <p:nvSpPr>
          <p:cNvPr id="164867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endParaRPr lang="zh-TW" altLang="en-US" sz="2800" smtClean="0"/>
          </a:p>
        </p:txBody>
      </p:sp>
      <p:sp>
        <p:nvSpPr>
          <p:cNvPr id="16486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43488" y="1905000"/>
            <a:ext cx="3979862" cy="2028825"/>
          </a:xfrm>
          <a:solidFill>
            <a:schemeClr val="accent1"/>
          </a:solidFill>
        </p:spPr>
        <p:txBody>
          <a:bodyPr/>
          <a:lstStyle/>
          <a:p>
            <a:r>
              <a:rPr lang="en-US" altLang="zh-TW" sz="2400" smtClean="0"/>
              <a:t>Cumulative distribution function on log-log scales.</a:t>
            </a:r>
          </a:p>
          <a:p>
            <a:r>
              <a:rPr lang="en-US" altLang="zh-TW" sz="2400" smtClean="0"/>
              <a:t>Approximate </a:t>
            </a:r>
            <a:r>
              <a:rPr lang="en-US" altLang="zh-TW" sz="2400" smtClean="0">
                <a:solidFill>
                  <a:srgbClr val="FF0000"/>
                </a:solidFill>
              </a:rPr>
              <a:t>straight-line</a:t>
            </a:r>
            <a:r>
              <a:rPr lang="en-US" altLang="zh-TW" sz="2400" smtClean="0"/>
              <a:t> form.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Detecting and Visualizing Power Laws</a:t>
            </a:r>
            <a:endParaRPr lang="zh-TW" altLang="en-US" smtClean="0"/>
          </a:p>
        </p:txBody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smtClean="0"/>
              <a:t>(a), (b): In-/out-degree distribution of WWW.</a:t>
            </a:r>
          </a:p>
          <a:p>
            <a:r>
              <a:rPr lang="en-US" altLang="zh-TW" sz="2400" smtClean="0"/>
              <a:t>(c): In-degree distribution of a citation network.</a:t>
            </a:r>
          </a:p>
        </p:txBody>
      </p:sp>
      <p:pic>
        <p:nvPicPr>
          <p:cNvPr id="165891" name="Picture 4" descr="P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852738"/>
            <a:ext cx="8785225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Detecting and Visualizing Power Laws</a:t>
            </a:r>
            <a:endParaRPr lang="zh-TW" altLang="en-US" smtClean="0"/>
          </a:p>
        </p:txBody>
      </p:sp>
      <p:sp>
        <p:nvSpPr>
          <p:cNvPr id="2017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zh-TW" altLang="en-US" sz="2800" smtClean="0"/>
          </a:p>
          <a:p>
            <a:pPr>
              <a:lnSpc>
                <a:spcPct val="90000"/>
              </a:lnSpc>
            </a:pPr>
            <a:endParaRPr lang="zh-TW" altLang="en-US" sz="2800" smtClean="0"/>
          </a:p>
          <a:p>
            <a:pPr>
              <a:lnSpc>
                <a:spcPct val="90000"/>
              </a:lnSpc>
            </a:pPr>
            <a:endParaRPr lang="zh-TW" altLang="en-US" sz="2800" smtClean="0"/>
          </a:p>
          <a:p>
            <a:pPr>
              <a:lnSpc>
                <a:spcPct val="90000"/>
              </a:lnSpc>
            </a:pPr>
            <a:endParaRPr lang="zh-TW" altLang="en-US" sz="2800" smtClean="0"/>
          </a:p>
          <a:p>
            <a:pPr>
              <a:lnSpc>
                <a:spcPct val="90000"/>
              </a:lnSpc>
            </a:pPr>
            <a:endParaRPr lang="zh-TW" altLang="en-US" sz="2800" smtClean="0"/>
          </a:p>
          <a:p>
            <a:pPr>
              <a:lnSpc>
                <a:spcPct val="90000"/>
              </a:lnSpc>
            </a:pPr>
            <a:endParaRPr lang="en-US" altLang="zh-TW" sz="2800" smtClean="0"/>
          </a:p>
          <a:p>
            <a:pPr>
              <a:lnSpc>
                <a:spcPct val="90000"/>
              </a:lnSpc>
            </a:pPr>
            <a:r>
              <a:rPr lang="en-US" altLang="zh-TW" sz="2400" smtClean="0"/>
              <a:t>Rank/frequency plot.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Cumulative distribution function</a:t>
            </a:r>
            <a:endParaRPr lang="zh-TW" altLang="en-US" sz="2400" smtClean="0"/>
          </a:p>
        </p:txBody>
      </p:sp>
      <p:graphicFrame>
        <p:nvGraphicFramePr>
          <p:cNvPr id="201733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6813550" y="3924300"/>
          <a:ext cx="438150" cy="15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6" name="Formula" r:id="rId3" imgW="438480" imgH="151200" progId="Equation.Ribbit">
                  <p:embed/>
                </p:oleObj>
              </mc:Choice>
              <mc:Fallback>
                <p:oleObj name="Formula" r:id="rId3" imgW="438480" imgH="15120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3550" y="3924300"/>
                        <a:ext cx="438150" cy="150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1736" name="Picture 4" descr="P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1916113"/>
            <a:ext cx="38354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7" name="Picture 4" descr="p244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1989138"/>
            <a:ext cx="374491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8" name="Text Box 11"/>
          <p:cNvSpPr txBox="1">
            <a:spLocks noChangeArrowheads="1"/>
          </p:cNvSpPr>
          <p:nvPr/>
        </p:nvSpPr>
        <p:spPr bwMode="auto">
          <a:xfrm>
            <a:off x="2824163" y="200025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0</a:t>
            </a:r>
          </a:p>
        </p:txBody>
      </p:sp>
      <p:sp>
        <p:nvSpPr>
          <p:cNvPr id="201739" name="Text Box 12"/>
          <p:cNvSpPr txBox="1">
            <a:spLocks noChangeArrowheads="1"/>
          </p:cNvSpPr>
          <p:nvPr/>
        </p:nvSpPr>
        <p:spPr bwMode="auto">
          <a:xfrm>
            <a:off x="1331913" y="2205038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1</a:t>
            </a:r>
          </a:p>
        </p:txBody>
      </p:sp>
      <p:sp>
        <p:nvSpPr>
          <p:cNvPr id="201740" name="Text Box 13"/>
          <p:cNvSpPr txBox="1">
            <a:spLocks noChangeArrowheads="1"/>
          </p:cNvSpPr>
          <p:nvPr/>
        </p:nvSpPr>
        <p:spPr bwMode="auto">
          <a:xfrm>
            <a:off x="2195513" y="278130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4</a:t>
            </a:r>
          </a:p>
        </p:txBody>
      </p:sp>
      <p:sp>
        <p:nvSpPr>
          <p:cNvPr id="201741" name="Text Box 14"/>
          <p:cNvSpPr txBox="1">
            <a:spLocks noChangeArrowheads="1"/>
          </p:cNvSpPr>
          <p:nvPr/>
        </p:nvSpPr>
        <p:spPr bwMode="auto">
          <a:xfrm>
            <a:off x="3636963" y="2062163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3</a:t>
            </a:r>
          </a:p>
        </p:txBody>
      </p:sp>
      <p:sp>
        <p:nvSpPr>
          <p:cNvPr id="201742" name="Text Box 15"/>
          <p:cNvSpPr txBox="1">
            <a:spLocks noChangeArrowheads="1"/>
          </p:cNvSpPr>
          <p:nvPr/>
        </p:nvSpPr>
        <p:spPr bwMode="auto">
          <a:xfrm>
            <a:off x="4284663" y="2781300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201743" name="Text Box 16"/>
          <p:cNvSpPr txBox="1">
            <a:spLocks noChangeArrowheads="1"/>
          </p:cNvSpPr>
          <p:nvPr/>
        </p:nvSpPr>
        <p:spPr bwMode="auto">
          <a:xfrm>
            <a:off x="3779838" y="4078288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201744" name="Text Box 17"/>
          <p:cNvSpPr txBox="1">
            <a:spLocks noChangeArrowheads="1"/>
          </p:cNvSpPr>
          <p:nvPr/>
        </p:nvSpPr>
        <p:spPr bwMode="auto">
          <a:xfrm>
            <a:off x="3276600" y="3286125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3</a:t>
            </a:r>
          </a:p>
        </p:txBody>
      </p:sp>
      <p:sp>
        <p:nvSpPr>
          <p:cNvPr id="201745" name="Text Box 18"/>
          <p:cNvSpPr txBox="1">
            <a:spLocks noChangeArrowheads="1"/>
          </p:cNvSpPr>
          <p:nvPr/>
        </p:nvSpPr>
        <p:spPr bwMode="auto">
          <a:xfrm>
            <a:off x="2844800" y="4221163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1</a:t>
            </a:r>
          </a:p>
        </p:txBody>
      </p:sp>
      <p:sp>
        <p:nvSpPr>
          <p:cNvPr id="201746" name="Text Box 19"/>
          <p:cNvSpPr txBox="1">
            <a:spLocks noChangeArrowheads="1"/>
          </p:cNvSpPr>
          <p:nvPr/>
        </p:nvSpPr>
        <p:spPr bwMode="auto">
          <a:xfrm>
            <a:off x="1908175" y="4078288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201747" name="Text Box 20"/>
          <p:cNvSpPr txBox="1">
            <a:spLocks noChangeArrowheads="1"/>
          </p:cNvSpPr>
          <p:nvPr/>
        </p:nvSpPr>
        <p:spPr bwMode="auto">
          <a:xfrm>
            <a:off x="971550" y="3357563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</a:t>
            </a:r>
          </a:p>
        </p:txBody>
      </p:sp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5364163" y="2420938"/>
            <a:ext cx="3095625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5364163" y="3068638"/>
            <a:ext cx="3095625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1748" name="Rectangle 20"/>
          <p:cNvSpPr>
            <a:spLocks noChangeArrowheads="1"/>
          </p:cNvSpPr>
          <p:nvPr/>
        </p:nvSpPr>
        <p:spPr bwMode="auto">
          <a:xfrm>
            <a:off x="5364163" y="4437063"/>
            <a:ext cx="3095625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1749" name="Rectangle 21"/>
          <p:cNvSpPr>
            <a:spLocks noChangeArrowheads="1"/>
          </p:cNvSpPr>
          <p:nvPr/>
        </p:nvSpPr>
        <p:spPr bwMode="auto">
          <a:xfrm>
            <a:off x="5364163" y="5157788"/>
            <a:ext cx="3095625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1750" name="Rectangle 22"/>
          <p:cNvSpPr>
            <a:spLocks noChangeArrowheads="1"/>
          </p:cNvSpPr>
          <p:nvPr/>
        </p:nvSpPr>
        <p:spPr bwMode="auto">
          <a:xfrm>
            <a:off x="5364163" y="5516563"/>
            <a:ext cx="3095625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1748" grpId="0" animBg="1"/>
      <p:bldP spid="201749" grpId="0" animBg="1"/>
      <p:bldP spid="2017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Detecting and Visualizing Power Laws</a:t>
            </a:r>
            <a:endParaRPr lang="zh-TW" altLang="en-US" smtClean="0"/>
          </a:p>
        </p:txBody>
      </p:sp>
      <p:sp>
        <p:nvSpPr>
          <p:cNvPr id="2027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It is not valid to extract the exponent by fitting the slope.</a:t>
            </a:r>
          </a:p>
          <a:p>
            <a:pPr lvl="1"/>
            <a:r>
              <a:rPr lang="en-US" altLang="zh-TW" smtClean="0"/>
              <a:t>Successive points on a cumulative plot are </a:t>
            </a:r>
            <a:r>
              <a:rPr lang="en-US" altLang="zh-TW" smtClean="0">
                <a:solidFill>
                  <a:srgbClr val="FF0000"/>
                </a:solidFill>
              </a:rPr>
              <a:t>correlated</a:t>
            </a:r>
            <a:r>
              <a:rPr lang="en-US" altLang="zh-TW" smtClean="0"/>
              <a:t>.</a:t>
            </a:r>
          </a:p>
          <a:p>
            <a:pPr lvl="1"/>
            <a:r>
              <a:rPr lang="en-US" altLang="zh-TW" smtClean="0"/>
              <a:t>Standard methods such as least squares assume </a:t>
            </a:r>
            <a:r>
              <a:rPr lang="en-US" altLang="zh-TW" smtClean="0">
                <a:solidFill>
                  <a:srgbClr val="FF0000"/>
                </a:solidFill>
              </a:rPr>
              <a:t>independence</a:t>
            </a:r>
            <a:r>
              <a:rPr lang="en-US" altLang="zh-TW" smtClean="0"/>
              <a:t> between the data points.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Detecting and Visualizing Power Laws</a:t>
            </a:r>
            <a:endParaRPr lang="zh-TW" altLang="en-US" smtClean="0"/>
          </a:p>
        </p:txBody>
      </p:sp>
      <p:sp>
        <p:nvSpPr>
          <p:cNvPr id="204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116388"/>
          </a:xfrm>
        </p:spPr>
        <p:txBody>
          <a:bodyPr/>
          <a:lstStyle/>
          <a:p>
            <a:r>
              <a:rPr lang="en-US" altLang="zh-TW" sz="2800" smtClean="0"/>
              <a:t>Calculate the exponent     directly</a:t>
            </a:r>
          </a:p>
          <a:p>
            <a:endParaRPr lang="en-US" altLang="zh-TW" sz="2800" smtClean="0"/>
          </a:p>
          <a:p>
            <a:endParaRPr lang="en-US" altLang="zh-TW" sz="2800" smtClean="0"/>
          </a:p>
          <a:p>
            <a:pPr lvl="1"/>
            <a:r>
              <a:rPr lang="en-US" altLang="zh-TW" sz="2400" smtClean="0"/>
              <a:t>N: Number of vertices with degree </a:t>
            </a:r>
          </a:p>
          <a:p>
            <a:r>
              <a:rPr lang="en-US" altLang="zh-TW" sz="2800" smtClean="0"/>
              <a:t>The statistical error on     </a:t>
            </a:r>
          </a:p>
          <a:p>
            <a:endParaRPr lang="en-US" altLang="zh-TW" sz="2800" smtClean="0"/>
          </a:p>
          <a:p>
            <a:endParaRPr lang="en-US" altLang="zh-TW" sz="2800" smtClean="0"/>
          </a:p>
          <a:p>
            <a:r>
              <a:rPr lang="en-US" altLang="zh-TW" sz="2800" smtClean="0"/>
              <a:t>For the internet graph in Table 8.1,</a:t>
            </a:r>
          </a:p>
        </p:txBody>
      </p:sp>
      <p:graphicFrame>
        <p:nvGraphicFramePr>
          <p:cNvPr id="204804" name="Object 4"/>
          <p:cNvGraphicFramePr>
            <a:graphicFrameLocks noChangeAspect="1"/>
          </p:cNvGraphicFramePr>
          <p:nvPr/>
        </p:nvGraphicFramePr>
        <p:xfrm>
          <a:off x="5651500" y="1989138"/>
          <a:ext cx="328613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2" name="Formula" r:id="rId3" imgW="95400" imgH="118440" progId="Equation.Ribbit">
                  <p:embed/>
                </p:oleObj>
              </mc:Choice>
              <mc:Fallback>
                <p:oleObj name="Formula" r:id="rId3" imgW="95400" imgH="11844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1989138"/>
                        <a:ext cx="328613" cy="411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5" name="Object 5"/>
          <p:cNvGraphicFramePr>
            <a:graphicFrameLocks noChangeAspect="1"/>
          </p:cNvGraphicFramePr>
          <p:nvPr/>
        </p:nvGraphicFramePr>
        <p:xfrm>
          <a:off x="2339975" y="2420938"/>
          <a:ext cx="4606925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3" name="Formula" r:id="rId5" imgW="2224080" imgH="520920" progId="Equation.Ribbit">
                  <p:embed/>
                </p:oleObj>
              </mc:Choice>
              <mc:Fallback>
                <p:oleObj name="Formula" r:id="rId5" imgW="2224080" imgH="52092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420938"/>
                        <a:ext cx="4606925" cy="1077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6" name="Object 6"/>
          <p:cNvGraphicFramePr>
            <a:graphicFrameLocks noChangeAspect="1"/>
          </p:cNvGraphicFramePr>
          <p:nvPr/>
        </p:nvGraphicFramePr>
        <p:xfrm>
          <a:off x="2051050" y="4365625"/>
          <a:ext cx="5538788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4" name="Formula" r:id="rId7" imgW="2676240" imgH="520920" progId="Equation.Ribbit">
                  <p:embed/>
                </p:oleObj>
              </mc:Choice>
              <mc:Fallback>
                <p:oleObj name="Formula" r:id="rId7" imgW="2676240" imgH="52092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4365625"/>
                        <a:ext cx="5538788" cy="1077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7" name="Object 7"/>
          <p:cNvGraphicFramePr>
            <a:graphicFrameLocks noChangeAspect="1"/>
          </p:cNvGraphicFramePr>
          <p:nvPr/>
        </p:nvGraphicFramePr>
        <p:xfrm>
          <a:off x="3132138" y="5949950"/>
          <a:ext cx="2952750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5" name="Formula" r:id="rId9" imgW="1005840" imgH="152640" progId="Equation.Ribbit">
                  <p:embed/>
                </p:oleObj>
              </mc:Choice>
              <mc:Fallback>
                <p:oleObj name="Formula" r:id="rId9" imgW="1005840" imgH="152640" progId="Equation.Ribbi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949950"/>
                        <a:ext cx="2952750" cy="446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8" name="Object 8"/>
          <p:cNvGraphicFramePr>
            <a:graphicFrameLocks noChangeAspect="1"/>
          </p:cNvGraphicFramePr>
          <p:nvPr/>
        </p:nvGraphicFramePr>
        <p:xfrm>
          <a:off x="5580063" y="4005263"/>
          <a:ext cx="328612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6" name="Formula" r:id="rId11" imgW="95400" imgH="118440" progId="Equation.Ribbit">
                  <p:embed/>
                </p:oleObj>
              </mc:Choice>
              <mc:Fallback>
                <p:oleObj name="Formula" r:id="rId11" imgW="95400" imgH="118440" progId="Equation.Ribbit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4005263"/>
                        <a:ext cx="328612" cy="411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9" name="Object 9"/>
          <p:cNvGraphicFramePr>
            <a:graphicFrameLocks noChangeAspect="1"/>
          </p:cNvGraphicFramePr>
          <p:nvPr/>
        </p:nvGraphicFramePr>
        <p:xfrm>
          <a:off x="6899275" y="3476625"/>
          <a:ext cx="103346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7" name="Formula" r:id="rId12" imgW="482760" imgH="181800" progId="Equation.Ribbit">
                  <p:embed/>
                </p:oleObj>
              </mc:Choice>
              <mc:Fallback>
                <p:oleObj name="Formula" r:id="rId12" imgW="482760" imgH="181800" progId="Equation.Ribbit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5" y="3476625"/>
                        <a:ext cx="1033463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Properties of Power-Law Distributions</a:t>
            </a:r>
          </a:p>
        </p:txBody>
      </p:sp>
      <p:sp>
        <p:nvSpPr>
          <p:cNvPr id="2058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Power laws turn up in a wide variety of places, not just in networks.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Sizes of city populations, earthquakes, moon craters, solar flares, computer files, and wars.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Frequency of use of words in human languages, and occurrence of personal names in most cultures.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The number of papers scientists write, hits on web pages, and species in biological taxa.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The sales of books, music recordings, and almost every other branded commodity.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7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Normalization</a:t>
            </a:r>
          </a:p>
        </p:txBody>
      </p:sp>
      <p:sp>
        <p:nvSpPr>
          <p:cNvPr id="65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5481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smtClean="0"/>
              <a:t>For a power-law degree distribution,</a:t>
            </a:r>
          </a:p>
          <a:p>
            <a:pPr>
              <a:lnSpc>
                <a:spcPct val="90000"/>
              </a:lnSpc>
            </a:pPr>
            <a:endParaRPr lang="en-US" altLang="zh-TW" sz="2400" smtClean="0"/>
          </a:p>
          <a:p>
            <a:pPr>
              <a:lnSpc>
                <a:spcPct val="90000"/>
              </a:lnSpc>
            </a:pPr>
            <a:r>
              <a:rPr lang="en-US" altLang="zh-TW" sz="2400" smtClean="0"/>
              <a:t>p</a:t>
            </a:r>
            <a:r>
              <a:rPr lang="en-US" altLang="zh-TW" sz="2400" baseline="-25000" smtClean="0"/>
              <a:t>0</a:t>
            </a:r>
            <a:r>
              <a:rPr lang="en-US" altLang="zh-TW" sz="2400" smtClean="0"/>
              <a:t> is set to be zero. (or p</a:t>
            </a:r>
            <a:r>
              <a:rPr lang="en-US" altLang="zh-TW" sz="2400" baseline="-25000" smtClean="0"/>
              <a:t>0</a:t>
            </a:r>
            <a:r>
              <a:rPr lang="en-US" altLang="zh-TW" sz="2400" smtClean="0"/>
              <a:t> would be infinite)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Then, we have that</a:t>
            </a:r>
          </a:p>
          <a:p>
            <a:pPr>
              <a:lnSpc>
                <a:spcPct val="90000"/>
              </a:lnSpc>
            </a:pPr>
            <a:endParaRPr lang="en-US" altLang="zh-TW" sz="2400" smtClean="0"/>
          </a:p>
          <a:p>
            <a:pPr>
              <a:lnSpc>
                <a:spcPct val="90000"/>
              </a:lnSpc>
            </a:pPr>
            <a:endParaRPr lang="en-US" altLang="zh-TW" sz="24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400" smtClean="0"/>
              <a:t>	where        is the Riemann zeta function.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In other words, the normalized power-law distribution is</a:t>
            </a:r>
          </a:p>
          <a:p>
            <a:pPr>
              <a:lnSpc>
                <a:spcPct val="90000"/>
              </a:lnSpc>
            </a:pPr>
            <a:endParaRPr lang="en-US" altLang="zh-TW" sz="24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400" smtClean="0"/>
              <a:t>	</a:t>
            </a:r>
          </a:p>
        </p:txBody>
      </p:sp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3492500" y="2276475"/>
          <a:ext cx="20161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5" name="Formula" r:id="rId3" imgW="702360" imgH="157680" progId="Equation.Ribbit">
                  <p:embed/>
                </p:oleObj>
              </mc:Choice>
              <mc:Fallback>
                <p:oleObj name="Formula" r:id="rId3" imgW="702360" imgH="15768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276475"/>
                        <a:ext cx="2016125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4" name="Object 8"/>
          <p:cNvGraphicFramePr>
            <a:graphicFrameLocks noChangeAspect="1"/>
          </p:cNvGraphicFramePr>
          <p:nvPr/>
        </p:nvGraphicFramePr>
        <p:xfrm>
          <a:off x="3276600" y="3573463"/>
          <a:ext cx="294322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6" name="Formula" r:id="rId5" imgW="1484640" imgH="379800" progId="Equation.Ribbit">
                  <p:embed/>
                </p:oleObj>
              </mc:Choice>
              <mc:Fallback>
                <p:oleObj name="Formula" r:id="rId5" imgW="1484640" imgH="379800" progId="Equation.Ribbit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573463"/>
                        <a:ext cx="2943225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5" name="Object 9"/>
          <p:cNvGraphicFramePr>
            <a:graphicFrameLocks noChangeAspect="1"/>
          </p:cNvGraphicFramePr>
          <p:nvPr/>
        </p:nvGraphicFramePr>
        <p:xfrm>
          <a:off x="2411413" y="4365625"/>
          <a:ext cx="5508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7" name="Formula" r:id="rId7" imgW="278280" imgH="179280" progId="Equation.Ribbit">
                  <p:embed/>
                </p:oleObj>
              </mc:Choice>
              <mc:Fallback>
                <p:oleObj name="Formula" r:id="rId7" imgW="278280" imgH="179280" progId="Equation.Ribbit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365625"/>
                        <a:ext cx="550862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989061"/>
              </p:ext>
            </p:extLst>
          </p:nvPr>
        </p:nvGraphicFramePr>
        <p:xfrm>
          <a:off x="2925763" y="5518150"/>
          <a:ext cx="3513137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8" name="Formula" r:id="rId9" imgW="1635840" imgH="373680" progId="Equation.Ribbit">
                  <p:embed/>
                </p:oleObj>
              </mc:Choice>
              <mc:Fallback>
                <p:oleObj name="Formula" r:id="rId9" imgW="1635840" imgH="373680" progId="Equation.Ribbit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763" y="5518150"/>
                        <a:ext cx="3513137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3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Normalization</a:t>
            </a:r>
          </a:p>
        </p:txBody>
      </p:sp>
      <p:sp>
        <p:nvSpPr>
          <p:cNvPr id="1269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In some cases, we normalize over only the tail:</a:t>
            </a:r>
          </a:p>
          <a:p>
            <a:pPr>
              <a:lnSpc>
                <a:spcPct val="90000"/>
              </a:lnSpc>
            </a:pPr>
            <a:endParaRPr lang="en-US" altLang="zh-TW" sz="2800" smtClean="0"/>
          </a:p>
          <a:p>
            <a:pPr>
              <a:lnSpc>
                <a:spcPct val="90000"/>
              </a:lnSpc>
            </a:pPr>
            <a:endParaRPr lang="en-US" altLang="zh-TW" sz="2800" smtClean="0"/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                : generalized or incomplete zeta function.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In the tail, the sum over k is well approximated by an integral: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800" smtClean="0"/>
              <a:t>	 </a:t>
            </a:r>
          </a:p>
        </p:txBody>
      </p:sp>
      <p:graphicFrame>
        <p:nvGraphicFramePr>
          <p:cNvPr id="126980" name="Object 4"/>
          <p:cNvGraphicFramePr>
            <a:graphicFrameLocks noChangeAspect="1"/>
          </p:cNvGraphicFramePr>
          <p:nvPr/>
        </p:nvGraphicFramePr>
        <p:xfrm>
          <a:off x="2627313" y="2708275"/>
          <a:ext cx="463708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9" name="Formula" r:id="rId3" imgW="2011680" imgH="398880" progId="Equation.Ribbit">
                  <p:embed/>
                </p:oleObj>
              </mc:Choice>
              <mc:Fallback>
                <p:oleObj name="Formula" r:id="rId3" imgW="2011680" imgH="39888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2708275"/>
                        <a:ext cx="4637087" cy="919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1" name="Object 5"/>
          <p:cNvGraphicFramePr>
            <a:graphicFrameLocks noChangeAspect="1"/>
          </p:cNvGraphicFramePr>
          <p:nvPr/>
        </p:nvGraphicFramePr>
        <p:xfrm>
          <a:off x="1835150" y="3716338"/>
          <a:ext cx="1398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0" name="Formula" r:id="rId5" imgW="608400" imgH="179280" progId="Equation.Ribbit">
                  <p:embed/>
                </p:oleObj>
              </mc:Choice>
              <mc:Fallback>
                <p:oleObj name="Formula" r:id="rId5" imgW="608400" imgH="17928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716338"/>
                        <a:ext cx="1398588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2" name="Object 6"/>
          <p:cNvGraphicFramePr>
            <a:graphicFrameLocks noChangeAspect="1"/>
          </p:cNvGraphicFramePr>
          <p:nvPr/>
        </p:nvGraphicFramePr>
        <p:xfrm>
          <a:off x="2700338" y="5373688"/>
          <a:ext cx="46799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1" name="Formula" r:id="rId7" imgW="2030760" imgH="405360" progId="Equation.Ribbit">
                  <p:embed/>
                </p:oleObj>
              </mc:Choice>
              <mc:Fallback>
                <p:oleObj name="Formula" r:id="rId7" imgW="2030760" imgH="40536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5373688"/>
                        <a:ext cx="4679950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Normalization</a:t>
            </a:r>
          </a:p>
        </p:txBody>
      </p:sp>
      <p:sp>
        <p:nvSpPr>
          <p:cNvPr id="1280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In this approximation, the degree distribution is</a:t>
            </a:r>
          </a:p>
          <a:p>
            <a:endParaRPr lang="en-US" altLang="zh-TW" smtClean="0"/>
          </a:p>
          <a:p>
            <a:endParaRPr lang="en-US" altLang="zh-TW" smtClean="0"/>
          </a:p>
          <a:p>
            <a:r>
              <a:rPr lang="en-US" altLang="zh-TW" smtClean="0"/>
              <a:t>Moreover, the cumulative distribution function is</a:t>
            </a:r>
          </a:p>
        </p:txBody>
      </p:sp>
      <p:graphicFrame>
        <p:nvGraphicFramePr>
          <p:cNvPr id="128004" name="Object 4"/>
          <p:cNvGraphicFramePr>
            <a:graphicFrameLocks noChangeAspect="1"/>
          </p:cNvGraphicFramePr>
          <p:nvPr/>
        </p:nvGraphicFramePr>
        <p:xfrm>
          <a:off x="3132138" y="3068638"/>
          <a:ext cx="365125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0" name="Formula" r:id="rId3" imgW="1432800" imgH="387360" progId="Equation.Ribbit">
                  <p:embed/>
                </p:oleObj>
              </mc:Choice>
              <mc:Fallback>
                <p:oleObj name="Formula" r:id="rId3" imgW="1432800" imgH="38736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3068638"/>
                        <a:ext cx="3651250" cy="98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5" name="Object 5"/>
          <p:cNvGraphicFramePr>
            <a:graphicFrameLocks noChangeAspect="1"/>
          </p:cNvGraphicFramePr>
          <p:nvPr/>
        </p:nvGraphicFramePr>
        <p:xfrm>
          <a:off x="3348038" y="5300663"/>
          <a:ext cx="31686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1" name="Formula" r:id="rId5" imgW="1244880" imgH="420480" progId="Equation.Ribbit">
                  <p:embed/>
                </p:oleObj>
              </mc:Choice>
              <mc:Fallback>
                <p:oleObj name="Formula" r:id="rId5" imgW="1244880" imgH="42048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5300663"/>
                        <a:ext cx="31686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Components</a:t>
            </a:r>
          </a:p>
        </p:txBody>
      </p:sp>
      <p:pic>
        <p:nvPicPr>
          <p:cNvPr id="20482" name="Picture 4" descr="p2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73238"/>
            <a:ext cx="8675688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5148263" y="1557338"/>
            <a:ext cx="576262" cy="53006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2341563" y="2708275"/>
          <a:ext cx="2022475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6" name="Formula" r:id="rId3" imgW="853560" imgH="435960" progId="Equation.Ribbit">
                  <p:embed/>
                </p:oleObj>
              </mc:Choice>
              <mc:Fallback>
                <p:oleObj name="Formula" r:id="rId3" imgW="853560" imgH="43596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563" y="2708275"/>
                        <a:ext cx="2022475" cy="1033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5292725" y="2708275"/>
          <a:ext cx="2305050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7" name="Formula" r:id="rId5" imgW="973080" imgH="435960" progId="Equation.Ribbit">
                  <p:embed/>
                </p:oleObj>
              </mc:Choice>
              <mc:Fallback>
                <p:oleObj name="Formula" r:id="rId5" imgW="973080" imgH="43596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2708275"/>
                        <a:ext cx="2305050" cy="1033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Moments</a:t>
            </a:r>
          </a:p>
        </p:txBody>
      </p:sp>
      <p:sp>
        <p:nvSpPr>
          <p:cNvPr id="665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5481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The first moment (mean) and the second moment (mean square) are </a:t>
            </a:r>
          </a:p>
          <a:p>
            <a:pPr>
              <a:lnSpc>
                <a:spcPct val="90000"/>
              </a:lnSpc>
            </a:pPr>
            <a:endParaRPr lang="en-US" altLang="zh-TW" sz="28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zh-TW" sz="2800" smtClean="0"/>
          </a:p>
          <a:p>
            <a:pPr>
              <a:lnSpc>
                <a:spcPct val="90000"/>
              </a:lnSpc>
            </a:pPr>
            <a:r>
              <a:rPr lang="en-US" altLang="zh-TW" sz="2800" smtClean="0"/>
              <a:t>Suppose we have a degree distribution p</a:t>
            </a:r>
            <a:r>
              <a:rPr lang="en-US" altLang="zh-TW" sz="2800" baseline="-25000" smtClean="0"/>
              <a:t>k</a:t>
            </a:r>
            <a:r>
              <a:rPr lang="en-US" altLang="zh-TW" sz="2800" smtClean="0"/>
              <a:t> that has a power-law tail for             , then</a:t>
            </a:r>
          </a:p>
          <a:p>
            <a:pPr>
              <a:lnSpc>
                <a:spcPct val="90000"/>
              </a:lnSpc>
            </a:pPr>
            <a:endParaRPr lang="en-US" altLang="zh-TW" sz="28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800" smtClean="0"/>
              <a:t>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800" smtClean="0"/>
              <a:t>	</a:t>
            </a:r>
          </a:p>
        </p:txBody>
      </p:sp>
      <p:graphicFrame>
        <p:nvGraphicFramePr>
          <p:cNvPr id="66566" name="Object 6"/>
          <p:cNvGraphicFramePr>
            <a:graphicFrameLocks noChangeAspect="1"/>
          </p:cNvGraphicFramePr>
          <p:nvPr/>
        </p:nvGraphicFramePr>
        <p:xfrm>
          <a:off x="6588125" y="4149725"/>
          <a:ext cx="1368425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8" name="Formula" r:id="rId7" imgW="543600" imgH="157680" progId="Equation.Ribbit">
                  <p:embed/>
                </p:oleObj>
              </mc:Choice>
              <mc:Fallback>
                <p:oleObj name="Formula" r:id="rId7" imgW="543600" imgH="15768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4149725"/>
                        <a:ext cx="1368425" cy="39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7" name="Object 7"/>
          <p:cNvGraphicFramePr>
            <a:graphicFrameLocks noChangeAspect="1"/>
          </p:cNvGraphicFramePr>
          <p:nvPr/>
        </p:nvGraphicFramePr>
        <p:xfrm>
          <a:off x="1403350" y="5013325"/>
          <a:ext cx="7546975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9" name="Formula" r:id="rId9" imgW="3003840" imgH="478800" progId="Equation.Ribbit">
                  <p:embed/>
                </p:oleObj>
              </mc:Choice>
              <mc:Fallback>
                <p:oleObj name="Formula" r:id="rId9" imgW="3003840" imgH="478800" progId="Equation.Ribbi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5013325"/>
                        <a:ext cx="7546975" cy="1208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3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Moments</a:t>
            </a:r>
          </a:p>
        </p:txBody>
      </p:sp>
      <p:sp>
        <p:nvSpPr>
          <p:cNvPr id="675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548188"/>
          </a:xfrm>
        </p:spPr>
        <p:txBody>
          <a:bodyPr/>
          <a:lstStyle/>
          <a:p>
            <a:r>
              <a:rPr lang="en-US" altLang="zh-TW" sz="2800" smtClean="0"/>
              <a:t>Approximate the second sum by an integral</a:t>
            </a:r>
          </a:p>
          <a:p>
            <a:endParaRPr lang="en-US" altLang="zh-TW" sz="2800" smtClean="0"/>
          </a:p>
          <a:p>
            <a:endParaRPr lang="en-US" altLang="zh-TW" sz="2800" smtClean="0"/>
          </a:p>
          <a:p>
            <a:endParaRPr lang="en-US" altLang="zh-TW" sz="2800" smtClean="0"/>
          </a:p>
          <a:p>
            <a:pPr>
              <a:buFont typeface="Wingdings" pitchFamily="2" charset="2"/>
              <a:buNone/>
            </a:pPr>
            <a:endParaRPr lang="en-US" altLang="zh-TW" sz="2800" smtClean="0"/>
          </a:p>
          <a:p>
            <a:r>
              <a:rPr lang="en-US" altLang="zh-TW" sz="2800" smtClean="0"/>
              <a:t>The first term is some finite number.</a:t>
            </a:r>
          </a:p>
          <a:p>
            <a:r>
              <a:rPr lang="en-US" altLang="zh-TW" sz="2800" smtClean="0"/>
              <a:t>The second term depends on the values of m and     .</a:t>
            </a:r>
          </a:p>
        </p:txBody>
      </p:sp>
      <p:graphicFrame>
        <p:nvGraphicFramePr>
          <p:cNvPr id="67588" name="Object 4"/>
          <p:cNvGraphicFramePr>
            <a:graphicFrameLocks noChangeAspect="1"/>
          </p:cNvGraphicFramePr>
          <p:nvPr/>
        </p:nvGraphicFramePr>
        <p:xfrm>
          <a:off x="1692275" y="2781300"/>
          <a:ext cx="5400675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3" name="Formula" r:id="rId3" imgW="2356200" imgH="466200" progId="Equation.Ribbit">
                  <p:embed/>
                </p:oleObj>
              </mc:Choice>
              <mc:Fallback>
                <p:oleObj name="Formula" r:id="rId3" imgW="2356200" imgH="46620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2781300"/>
                        <a:ext cx="5400675" cy="1068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2411413" y="3860800"/>
          <a:ext cx="59055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4" name="Formula" r:id="rId5" imgW="2576880" imgH="466200" progId="Equation.Ribbit">
                  <p:embed/>
                </p:oleObj>
              </mc:Choice>
              <mc:Fallback>
                <p:oleObj name="Formula" r:id="rId5" imgW="2576880" imgH="46620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3860800"/>
                        <a:ext cx="5905500" cy="1068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3132138" y="6021388"/>
          <a:ext cx="287337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5" name="Formula" r:id="rId7" imgW="95400" imgH="118440" progId="Equation.Ribbit">
                  <p:embed/>
                </p:oleObj>
              </mc:Choice>
              <mc:Fallback>
                <p:oleObj name="Formula" r:id="rId7" imgW="95400" imgH="11844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6021388"/>
                        <a:ext cx="287337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1" name="Object 7"/>
          <p:cNvGraphicFramePr>
            <a:graphicFrameLocks noChangeAspect="1"/>
          </p:cNvGraphicFramePr>
          <p:nvPr/>
        </p:nvGraphicFramePr>
        <p:xfrm>
          <a:off x="3132138" y="6021388"/>
          <a:ext cx="287337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6" name="Formula" r:id="rId9" imgW="95400" imgH="118440" progId="Equation.Ribbit">
                  <p:embed/>
                </p:oleObj>
              </mc:Choice>
              <mc:Fallback>
                <p:oleObj name="Formula" r:id="rId9" imgW="95400" imgH="118440" progId="Equation.Ribbi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6021388"/>
                        <a:ext cx="287337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2" name="Object 8"/>
          <p:cNvGraphicFramePr>
            <a:graphicFrameLocks noChangeAspect="1"/>
          </p:cNvGraphicFramePr>
          <p:nvPr/>
        </p:nvGraphicFramePr>
        <p:xfrm>
          <a:off x="2411413" y="3860800"/>
          <a:ext cx="59055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7" name="Formula" r:id="rId10" imgW="2576880" imgH="466200" progId="Equation.Ribbit">
                  <p:embed/>
                </p:oleObj>
              </mc:Choice>
              <mc:Fallback>
                <p:oleObj name="Formula" r:id="rId10" imgW="2576880" imgH="466200" progId="Equation.Ribbit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3860800"/>
                        <a:ext cx="5905500" cy="1068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9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Moments</a:t>
            </a:r>
          </a:p>
        </p:txBody>
      </p:sp>
      <p:sp>
        <p:nvSpPr>
          <p:cNvPr id="68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7640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800" smtClean="0"/>
              <a:t>The approximation of the m</a:t>
            </a:r>
            <a:r>
              <a:rPr lang="en-US" altLang="zh-TW" sz="2800" baseline="30000" smtClean="0"/>
              <a:t>th</a:t>
            </a:r>
            <a:r>
              <a:rPr lang="en-US" altLang="zh-TW" sz="2800" smtClean="0"/>
              <a:t> moment:</a:t>
            </a:r>
          </a:p>
          <a:p>
            <a:pPr>
              <a:lnSpc>
                <a:spcPct val="80000"/>
              </a:lnSpc>
            </a:pPr>
            <a:endParaRPr lang="en-US" altLang="zh-TW" sz="2800" smtClean="0"/>
          </a:p>
          <a:p>
            <a:pPr>
              <a:lnSpc>
                <a:spcPct val="80000"/>
              </a:lnSpc>
            </a:pPr>
            <a:endParaRPr lang="en-US" altLang="zh-TW" sz="2800" smtClean="0"/>
          </a:p>
          <a:p>
            <a:pPr>
              <a:lnSpc>
                <a:spcPct val="80000"/>
              </a:lnSpc>
            </a:pPr>
            <a:r>
              <a:rPr lang="en-US" altLang="zh-TW" sz="2800" smtClean="0"/>
              <a:t>For a given     , all moments will diverge for which             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The second moment arises in many calculations with networks.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Most real-world networks with power-law degree distribution have values of     in the range              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Their second moment       should diverge.</a:t>
            </a:r>
          </a:p>
        </p:txBody>
      </p:sp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3132138" y="3573463"/>
          <a:ext cx="16764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1" name="Formula" r:id="rId3" imgW="685800" imgH="153720" progId="Equation.Ribbit">
                  <p:embed/>
                </p:oleObj>
              </mc:Choice>
              <mc:Fallback>
                <p:oleObj name="Formula" r:id="rId3" imgW="685800" imgH="15372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3573463"/>
                        <a:ext cx="1676400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4" name="Object 6"/>
          <p:cNvGraphicFramePr>
            <a:graphicFrameLocks noChangeAspect="1"/>
          </p:cNvGraphicFramePr>
          <p:nvPr/>
        </p:nvGraphicFramePr>
        <p:xfrm>
          <a:off x="3203575" y="5516563"/>
          <a:ext cx="1584325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2" name="Formula" r:id="rId5" imgW="646560" imgH="153720" progId="Equation.Ribbit">
                  <p:embed/>
                </p:oleObj>
              </mc:Choice>
              <mc:Fallback>
                <p:oleObj name="Formula" r:id="rId5" imgW="646560" imgH="15372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5516563"/>
                        <a:ext cx="1584325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5" name="Object 7"/>
          <p:cNvGraphicFramePr>
            <a:graphicFrameLocks noChangeAspect="1"/>
          </p:cNvGraphicFramePr>
          <p:nvPr/>
        </p:nvGraphicFramePr>
        <p:xfrm>
          <a:off x="3563938" y="3213100"/>
          <a:ext cx="287337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3" name="Formula" r:id="rId7" imgW="95400" imgH="118440" progId="Equation.Ribbit">
                  <p:embed/>
                </p:oleObj>
              </mc:Choice>
              <mc:Fallback>
                <p:oleObj name="Formula" r:id="rId7" imgW="95400" imgH="118440" progId="Equation.Ribbi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3213100"/>
                        <a:ext cx="287337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6" name="Object 8"/>
          <p:cNvGraphicFramePr>
            <a:graphicFrameLocks noChangeAspect="1"/>
          </p:cNvGraphicFramePr>
          <p:nvPr/>
        </p:nvGraphicFramePr>
        <p:xfrm>
          <a:off x="7596188" y="5157788"/>
          <a:ext cx="287337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4" name="Formula" r:id="rId9" imgW="95400" imgH="118440" progId="Equation.Ribbit">
                  <p:embed/>
                </p:oleObj>
              </mc:Choice>
              <mc:Fallback>
                <p:oleObj name="Formula" r:id="rId9" imgW="95400" imgH="118440" progId="Equation.Ribbit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5157788"/>
                        <a:ext cx="287337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7" name="Object 9"/>
          <p:cNvGraphicFramePr>
            <a:graphicFrameLocks noChangeAspect="1"/>
          </p:cNvGraphicFramePr>
          <p:nvPr/>
        </p:nvGraphicFramePr>
        <p:xfrm>
          <a:off x="5364163" y="5805488"/>
          <a:ext cx="57626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5" name="Formula" r:id="rId10" imgW="240120" imgH="193320" progId="Equation.Ribbit">
                  <p:embed/>
                </p:oleObj>
              </mc:Choice>
              <mc:Fallback>
                <p:oleObj name="Formula" r:id="rId10" imgW="240120" imgH="193320" progId="Equation.Ribbit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5805488"/>
                        <a:ext cx="576262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8" name="Object 10"/>
          <p:cNvGraphicFramePr>
            <a:graphicFrameLocks noChangeAspect="1"/>
          </p:cNvGraphicFramePr>
          <p:nvPr/>
        </p:nvGraphicFramePr>
        <p:xfrm>
          <a:off x="1692275" y="2276475"/>
          <a:ext cx="5976938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6" name="Formula" r:id="rId12" imgW="2914920" imgH="466200" progId="Equation.Ribbit">
                  <p:embed/>
                </p:oleObj>
              </mc:Choice>
              <mc:Fallback>
                <p:oleObj name="Formula" r:id="rId12" imgW="2914920" imgH="466200" progId="Equation.Ribbit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2276475"/>
                        <a:ext cx="5976938" cy="95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Moments</a:t>
            </a:r>
          </a:p>
        </p:txBody>
      </p:sp>
      <p:sp>
        <p:nvSpPr>
          <p:cNvPr id="696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619625"/>
          </a:xfrm>
        </p:spPr>
        <p:txBody>
          <a:bodyPr/>
          <a:lstStyle/>
          <a:p>
            <a:r>
              <a:rPr lang="en-US" altLang="zh-TW" sz="2800" dirty="0" smtClean="0"/>
              <a:t>In any real (finite) network, one can calculate the </a:t>
            </a:r>
            <a:r>
              <a:rPr lang="en-US" altLang="zh-TW" sz="2800" dirty="0" err="1" smtClean="0"/>
              <a:t>m</a:t>
            </a:r>
            <a:r>
              <a:rPr lang="en-US" altLang="zh-TW" sz="2800" baseline="30000" dirty="0" err="1" smtClean="0"/>
              <a:t>th</a:t>
            </a:r>
            <a:r>
              <a:rPr lang="en-US" altLang="zh-TW" sz="2800" dirty="0" smtClean="0"/>
              <a:t> moment directly through</a:t>
            </a:r>
          </a:p>
          <a:p>
            <a:endParaRPr lang="en-US" altLang="zh-TW" sz="2800" dirty="0" smtClean="0"/>
          </a:p>
          <a:p>
            <a:endParaRPr lang="en-US" altLang="zh-TW" sz="2800" dirty="0" smtClean="0"/>
          </a:p>
          <a:p>
            <a:pPr>
              <a:buFont typeface="Wingdings" pitchFamily="2" charset="2"/>
              <a:buNone/>
            </a:pPr>
            <a:r>
              <a:rPr lang="en-US" altLang="zh-TW" sz="2800" dirty="0" smtClean="0"/>
              <a:t>	and all the moments are actually </a:t>
            </a:r>
            <a:r>
              <a:rPr lang="en-US" altLang="zh-TW" sz="2800" dirty="0" smtClean="0">
                <a:solidFill>
                  <a:srgbClr val="FF0000"/>
                </a:solidFill>
              </a:rPr>
              <a:t>finite</a:t>
            </a:r>
            <a:r>
              <a:rPr lang="en-US" altLang="zh-TW" sz="2800" dirty="0" smtClean="0"/>
              <a:t>.</a:t>
            </a:r>
          </a:p>
          <a:p>
            <a:r>
              <a:rPr lang="en-US" altLang="zh-TW" sz="2800" dirty="0" smtClean="0"/>
              <a:t>When one says the </a:t>
            </a:r>
            <a:r>
              <a:rPr lang="en-US" altLang="zh-TW" sz="2800" dirty="0" err="1" smtClean="0"/>
              <a:t>m</a:t>
            </a:r>
            <a:r>
              <a:rPr lang="en-US" altLang="zh-TW" sz="2800" baseline="30000" dirty="0" err="1" smtClean="0"/>
              <a:t>th</a:t>
            </a:r>
            <a:r>
              <a:rPr lang="en-US" altLang="zh-TW" sz="2800" dirty="0" smtClean="0"/>
              <a:t> moment is infinite:</a:t>
            </a:r>
          </a:p>
          <a:p>
            <a:pPr lvl="1"/>
            <a:r>
              <a:rPr lang="en-US" altLang="zh-TW" sz="2400" dirty="0" smtClean="0"/>
              <a:t>For an </a:t>
            </a:r>
            <a:r>
              <a:rPr lang="en-US" altLang="zh-TW" sz="2400" dirty="0" smtClean="0">
                <a:solidFill>
                  <a:srgbClr val="FF0000"/>
                </a:solidFill>
              </a:rPr>
              <a:t>arbitrary large</a:t>
            </a:r>
            <a:r>
              <a:rPr lang="en-US" altLang="zh-TW" sz="2400" dirty="0" smtClean="0"/>
              <a:t> network with the same power-law degree distribution, the value would be infinite.</a:t>
            </a:r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419475" y="2852738"/>
          <a:ext cx="244792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9" name="Formula" r:id="rId3" imgW="1063080" imgH="437040" progId="Equation.Ribbit">
                  <p:embed/>
                </p:oleObj>
              </mc:Choice>
              <mc:Fallback>
                <p:oleObj name="Formula" r:id="rId3" imgW="1063080" imgH="43704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852738"/>
                        <a:ext cx="2447925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Moments</a:t>
            </a:r>
          </a:p>
        </p:txBody>
      </p:sp>
      <p:sp>
        <p:nvSpPr>
          <p:cNvPr id="706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smtClean="0"/>
              <a:t>For a simple graph, the approximation would be cut off at k=n so that</a:t>
            </a:r>
          </a:p>
          <a:p>
            <a:pPr>
              <a:lnSpc>
                <a:spcPct val="90000"/>
              </a:lnSpc>
            </a:pPr>
            <a:endParaRPr lang="en-US" altLang="zh-TW" sz="2400" smtClean="0"/>
          </a:p>
          <a:p>
            <a:pPr>
              <a:lnSpc>
                <a:spcPct val="90000"/>
              </a:lnSpc>
            </a:pPr>
            <a:endParaRPr lang="en-US" altLang="zh-TW" sz="2400" smtClean="0"/>
          </a:p>
          <a:p>
            <a:pPr>
              <a:lnSpc>
                <a:spcPct val="90000"/>
              </a:lnSpc>
            </a:pPr>
            <a:r>
              <a:rPr lang="en-US" altLang="zh-TW" sz="2400" smtClean="0"/>
              <a:t>In a network with              , the second moment      diverges as n</a:t>
            </a:r>
            <a:r>
              <a:rPr lang="en-US" altLang="zh-TW" sz="2400" baseline="30000" smtClean="0"/>
              <a:t>1/2</a:t>
            </a:r>
            <a:r>
              <a:rPr lang="en-US" altLang="zh-TW" sz="2400" smtClean="0"/>
              <a:t> as the network becomes large.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For the Internet data with about 20,000 nodes, the second moment has the value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400" smtClean="0"/>
              <a:t>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400" smtClean="0"/>
              <a:t>	which can in practice treated as infinite for many purpose.</a:t>
            </a:r>
          </a:p>
        </p:txBody>
      </p:sp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2443163" y="2781300"/>
          <a:ext cx="517207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9" name="Formula" r:id="rId3" imgW="1991520" imgH="234000" progId="Equation.Ribbit">
                  <p:embed/>
                </p:oleObj>
              </mc:Choice>
              <mc:Fallback>
                <p:oleObj name="Formula" r:id="rId3" imgW="1991520" imgH="23400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2781300"/>
                        <a:ext cx="5172075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1" name="Object 5"/>
          <p:cNvGraphicFramePr>
            <a:graphicFrameLocks noChangeAspect="1"/>
          </p:cNvGraphicFramePr>
          <p:nvPr/>
        </p:nvGraphicFramePr>
        <p:xfrm>
          <a:off x="4140200" y="3429000"/>
          <a:ext cx="129698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0" name="Formula" r:id="rId5" imgW="518400" imgH="177840" progId="Equation.Ribbit">
                  <p:embed/>
                </p:oleObj>
              </mc:Choice>
              <mc:Fallback>
                <p:oleObj name="Formula" r:id="rId5" imgW="518400" imgH="17784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3429000"/>
                        <a:ext cx="1296988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2" name="Object 6"/>
          <p:cNvGraphicFramePr>
            <a:graphicFrameLocks noChangeAspect="1"/>
          </p:cNvGraphicFramePr>
          <p:nvPr/>
        </p:nvGraphicFramePr>
        <p:xfrm>
          <a:off x="4067175" y="4868863"/>
          <a:ext cx="194468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1" name="Formula" r:id="rId7" imgW="749520" imgH="193320" progId="Equation.Ribbit">
                  <p:embed/>
                </p:oleObj>
              </mc:Choice>
              <mc:Fallback>
                <p:oleObj name="Formula" r:id="rId7" imgW="749520" imgH="19332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4868863"/>
                        <a:ext cx="1944688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Top-Heavy Distribution</a:t>
            </a:r>
          </a:p>
        </p:txBody>
      </p:sp>
      <p:sp>
        <p:nvSpPr>
          <p:cNvPr id="890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W: fraction of ends of edges.</a:t>
            </a:r>
          </a:p>
          <a:p>
            <a:r>
              <a:rPr lang="en-US" altLang="zh-TW" smtClean="0"/>
              <a:t>P: fraction of the highest-degree vertices.</a:t>
            </a:r>
          </a:p>
          <a:p>
            <a:r>
              <a:rPr lang="en-US" altLang="zh-TW" smtClean="0"/>
              <a:t>For a pure power-law degree distribution,  </a:t>
            </a:r>
          </a:p>
        </p:txBody>
      </p:sp>
      <p:graphicFrame>
        <p:nvGraphicFramePr>
          <p:cNvPr id="89092" name="Object 4"/>
          <p:cNvGraphicFramePr>
            <a:graphicFrameLocks noChangeAspect="1"/>
          </p:cNvGraphicFramePr>
          <p:nvPr/>
        </p:nvGraphicFramePr>
        <p:xfrm>
          <a:off x="2627313" y="4724400"/>
          <a:ext cx="403225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8" name="Formula" r:id="rId3" imgW="1103760" imgH="190800" progId="Equation.Ribbit">
                  <p:embed/>
                </p:oleObj>
              </mc:Choice>
              <mc:Fallback>
                <p:oleObj name="Formula" r:id="rId3" imgW="1103760" imgH="19080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4724400"/>
                        <a:ext cx="4032250" cy="69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/>
        </p:nvGraphicFramePr>
        <p:xfrm>
          <a:off x="1609725" y="5661025"/>
          <a:ext cx="566737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9" name="Formula" r:id="rId5" imgW="2859120" imgH="333000" progId="Equation.Ribbit">
                  <p:embed/>
                </p:oleObj>
              </mc:Choice>
              <mc:Fallback>
                <p:oleObj name="Formula" r:id="rId5" imgW="2859120" imgH="33300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725" y="5661025"/>
                        <a:ext cx="5667375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Top-Heavy Distribution</a:t>
            </a:r>
            <a:endParaRPr lang="zh-TW" altLang="en-US" smtClean="0"/>
          </a:p>
        </p:txBody>
      </p:sp>
      <p:sp>
        <p:nvSpPr>
          <p:cNvPr id="217090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sz="2800" smtClean="0">
                <a:solidFill>
                  <a:srgbClr val="FF0000"/>
                </a:solidFill>
              </a:rPr>
              <a:t>Lorenz curves</a:t>
            </a:r>
            <a:r>
              <a:rPr lang="en-US" altLang="zh-TW" sz="2800" smtClean="0"/>
              <a:t>.</a:t>
            </a:r>
          </a:p>
          <a:p>
            <a:r>
              <a:rPr lang="en-US" altLang="zh-TW" sz="2800" smtClean="0"/>
              <a:t>Fast initial increase</a:t>
            </a:r>
          </a:p>
          <a:p>
            <a:pPr lvl="1"/>
            <a:r>
              <a:rPr lang="en-US" altLang="zh-TW" sz="2400" smtClean="0">
                <a:solidFill>
                  <a:srgbClr val="FF0000"/>
                </a:solidFill>
              </a:rPr>
              <a:t>Large fraction of the edges</a:t>
            </a:r>
            <a:r>
              <a:rPr lang="en-US" altLang="zh-TW" sz="2400" smtClean="0"/>
              <a:t> are connected to a </a:t>
            </a:r>
            <a:r>
              <a:rPr lang="en-US" altLang="zh-TW" sz="2400" smtClean="0">
                <a:solidFill>
                  <a:srgbClr val="FF0000"/>
                </a:solidFill>
              </a:rPr>
              <a:t>small fraction of the highest degree nodes</a:t>
            </a:r>
            <a:r>
              <a:rPr lang="en-US" altLang="zh-TW" sz="2400" smtClean="0"/>
              <a:t>.</a:t>
            </a:r>
          </a:p>
        </p:txBody>
      </p:sp>
      <p:pic>
        <p:nvPicPr>
          <p:cNvPr id="217091" name="Picture 4" descr="p26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174875"/>
            <a:ext cx="3978275" cy="3673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Top-Heavy Distribution</a:t>
            </a:r>
            <a:endParaRPr lang="zh-TW" altLang="en-US" smtClean="0"/>
          </a:p>
        </p:txBody>
      </p:sp>
      <p:sp>
        <p:nvSpPr>
          <p:cNvPr id="942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692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800" smtClean="0"/>
              <a:t>The in-degree distribution of the WWW follows a power law with (about) </a:t>
            </a:r>
          </a:p>
          <a:p>
            <a:pPr>
              <a:lnSpc>
                <a:spcPct val="80000"/>
              </a:lnSpc>
            </a:pPr>
            <a:endParaRPr lang="en-US" altLang="zh-TW" sz="2800" smtClean="0"/>
          </a:p>
          <a:p>
            <a:pPr>
              <a:lnSpc>
                <a:spcPct val="80000"/>
              </a:lnSpc>
            </a:pPr>
            <a:r>
              <a:rPr lang="en-US" altLang="zh-TW" sz="2800" smtClean="0"/>
              <a:t>P=0.50 </a:t>
            </a:r>
            <a:r>
              <a:rPr lang="en-US" altLang="zh-TW" sz="2800" smtClean="0">
                <a:sym typeface="Wingdings" pitchFamily="2" charset="2"/>
              </a:rPr>
              <a:t> W=0.89</a:t>
            </a:r>
          </a:p>
          <a:p>
            <a:pPr lvl="1">
              <a:lnSpc>
                <a:spcPct val="80000"/>
              </a:lnSpc>
            </a:pPr>
            <a:r>
              <a:rPr lang="en-US" altLang="zh-TW" sz="2400" smtClean="0">
                <a:sym typeface="Wingdings" pitchFamily="2" charset="2"/>
              </a:rPr>
              <a:t>89% of all hyperlinks link to pages in the top half of the degree distribution.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>
                <a:sym typeface="Wingdings" pitchFamily="2" charset="2"/>
              </a:rPr>
              <a:t>W=0.50  P=0.015</a:t>
            </a:r>
          </a:p>
          <a:p>
            <a:pPr lvl="1">
              <a:lnSpc>
                <a:spcPct val="80000"/>
              </a:lnSpc>
            </a:pPr>
            <a:r>
              <a:rPr lang="en-US" altLang="zh-TW" sz="2400" smtClean="0"/>
              <a:t>50% of all the links go to less than 2% of the </a:t>
            </a:r>
            <a:r>
              <a:rPr lang="en-US" altLang="zh-TW" sz="2400" smtClean="0">
                <a:solidFill>
                  <a:srgbClr val="FF0000"/>
                </a:solidFill>
              </a:rPr>
              <a:t>“richest”</a:t>
            </a:r>
            <a:r>
              <a:rPr lang="en-US" altLang="zh-TW" sz="2400" smtClean="0"/>
              <a:t> vertices.</a:t>
            </a:r>
          </a:p>
          <a:p>
            <a:pPr>
              <a:lnSpc>
                <a:spcPct val="80000"/>
              </a:lnSpc>
            </a:pPr>
            <a:r>
              <a:rPr lang="en-US" altLang="zh-TW" sz="2800" smtClean="0"/>
              <a:t>The degree distribution is </a:t>
            </a:r>
            <a:r>
              <a:rPr lang="en-US" altLang="zh-TW" sz="2800" smtClean="0">
                <a:solidFill>
                  <a:srgbClr val="FF0000"/>
                </a:solidFill>
              </a:rPr>
              <a:t>top-heavy</a:t>
            </a:r>
          </a:p>
          <a:p>
            <a:pPr lvl="1">
              <a:lnSpc>
                <a:spcPct val="80000"/>
              </a:lnSpc>
            </a:pPr>
            <a:r>
              <a:rPr lang="en-US" altLang="zh-TW" sz="2400" smtClean="0"/>
              <a:t>A large fraction of the </a:t>
            </a:r>
            <a:r>
              <a:rPr lang="en-US" altLang="zh-TW" sz="2400" smtClean="0">
                <a:solidFill>
                  <a:srgbClr val="FF0000"/>
                </a:solidFill>
              </a:rPr>
              <a:t>“wealth”</a:t>
            </a:r>
            <a:r>
              <a:rPr lang="en-US" altLang="zh-TW" sz="2400" smtClean="0"/>
              <a:t> (incoming links) falls to a small fraction of the vertices.</a:t>
            </a:r>
          </a:p>
        </p:txBody>
      </p:sp>
      <p:graphicFrame>
        <p:nvGraphicFramePr>
          <p:cNvPr id="94212" name="Object 4"/>
          <p:cNvGraphicFramePr>
            <a:graphicFrameLocks noChangeAspect="1"/>
          </p:cNvGraphicFramePr>
          <p:nvPr/>
        </p:nvGraphicFramePr>
        <p:xfrm>
          <a:off x="2484438" y="2636838"/>
          <a:ext cx="171926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8" name="Formula" r:id="rId3" imgW="609840" imgH="156240" progId="Equation.Ribbit">
                  <p:embed/>
                </p:oleObj>
              </mc:Choice>
              <mc:Fallback>
                <p:oleObj name="Formula" r:id="rId3" imgW="609840" imgH="15624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636838"/>
                        <a:ext cx="1719262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5"/>
          <p:cNvGraphicFramePr>
            <a:graphicFrameLocks noChangeAspect="1"/>
          </p:cNvGraphicFramePr>
          <p:nvPr/>
        </p:nvGraphicFramePr>
        <p:xfrm>
          <a:off x="5148263" y="2636838"/>
          <a:ext cx="1366837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9" name="Formula" r:id="rId5" imgW="485280" imgH="151200" progId="Equation.Ribbit">
                  <p:embed/>
                </p:oleObj>
              </mc:Choice>
              <mc:Fallback>
                <p:oleObj name="Formula" r:id="rId5" imgW="485280" imgH="15120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636838"/>
                        <a:ext cx="1366837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Top-Heavy Distribution</a:t>
            </a:r>
            <a:endParaRPr lang="zh-TW" altLang="en-US" smtClean="0"/>
          </a:p>
        </p:txBody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800" smtClean="0"/>
              <a:t>For the real degree distribution of the Web, 50% of the incoming hyperlinks point to just 1.1% of the richest vertices.</a:t>
            </a:r>
          </a:p>
          <a:p>
            <a:r>
              <a:rPr lang="en-US" altLang="zh-TW" sz="2800" smtClean="0"/>
              <a:t>On the Internet, 3.3% of the most highly connected nodes have 50% of the connections.</a:t>
            </a:r>
          </a:p>
          <a:p>
            <a:r>
              <a:rPr lang="en-US" altLang="zh-TW" sz="2800" smtClean="0"/>
              <a:t>For paper citations, 8.3% of the highest cited papers get 50% of all the citations.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Distribution of Other Centrality Measures</a:t>
            </a:r>
          </a:p>
        </p:txBody>
      </p:sp>
      <p:sp>
        <p:nvSpPr>
          <p:cNvPr id="22016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43488" y="1905000"/>
            <a:ext cx="3979862" cy="4332288"/>
          </a:xfrm>
        </p:spPr>
        <p:txBody>
          <a:bodyPr/>
          <a:lstStyle/>
          <a:p>
            <a:r>
              <a:rPr lang="en-US" altLang="zh-TW" sz="2800" smtClean="0"/>
              <a:t>Right-skewed distribution</a:t>
            </a:r>
          </a:p>
          <a:p>
            <a:pPr lvl="1"/>
            <a:r>
              <a:rPr lang="en-US" altLang="zh-TW" sz="2400" smtClean="0"/>
              <a:t>Degree centrality.</a:t>
            </a:r>
          </a:p>
          <a:p>
            <a:pPr lvl="1"/>
            <a:r>
              <a:rPr lang="en-US" altLang="zh-TW" sz="2400" smtClean="0"/>
              <a:t>Eigenvector centrality.</a:t>
            </a:r>
          </a:p>
          <a:p>
            <a:pPr lvl="1"/>
            <a:r>
              <a:rPr lang="en-US" altLang="zh-TW" sz="2400" smtClean="0"/>
              <a:t>Betweenness centrality.</a:t>
            </a:r>
          </a:p>
        </p:txBody>
      </p:sp>
      <p:pic>
        <p:nvPicPr>
          <p:cNvPr id="220163" name="Picture 4" descr="p2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3141663"/>
            <a:ext cx="3978275" cy="2735262"/>
          </a:xfrm>
        </p:spPr>
      </p:pic>
      <p:sp>
        <p:nvSpPr>
          <p:cNvPr id="220164" name="Text Box 8"/>
          <p:cNvSpPr txBox="1">
            <a:spLocks noChangeArrowheads="1"/>
          </p:cNvSpPr>
          <p:nvPr/>
        </p:nvSpPr>
        <p:spPr bwMode="auto">
          <a:xfrm>
            <a:off x="1042988" y="5661025"/>
            <a:ext cx="198278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Eigenvector</a:t>
            </a:r>
          </a:p>
        </p:txBody>
      </p:sp>
      <p:sp>
        <p:nvSpPr>
          <p:cNvPr id="220165" name="Text Box 9"/>
          <p:cNvSpPr txBox="1">
            <a:spLocks noChangeArrowheads="1"/>
          </p:cNvSpPr>
          <p:nvPr/>
        </p:nvSpPr>
        <p:spPr bwMode="auto">
          <a:xfrm>
            <a:off x="3203575" y="5661025"/>
            <a:ext cx="21923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Betweenness</a:t>
            </a:r>
          </a:p>
        </p:txBody>
      </p:sp>
      <p:sp>
        <p:nvSpPr>
          <p:cNvPr id="220166" name="Text Box 10"/>
          <p:cNvSpPr txBox="1">
            <a:spLocks noChangeArrowheads="1"/>
          </p:cNvSpPr>
          <p:nvPr/>
        </p:nvSpPr>
        <p:spPr bwMode="auto">
          <a:xfrm>
            <a:off x="1258888" y="1916113"/>
            <a:ext cx="3455987" cy="118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/>
              <a:t>Cumulative Distribution Function for Internet 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Components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800" dirty="0" smtClean="0"/>
              <a:t>A network usually does not have two or more large components that fill a sizable fraction. (Why?)</a:t>
            </a:r>
          </a:p>
          <a:p>
            <a:r>
              <a:rPr lang="en-US" altLang="zh-TW" sz="2800" dirty="0" smtClean="0"/>
              <a:t>Assume that there is a network of n vertices and divided into two large components of about n/2 vertices each.</a:t>
            </a:r>
          </a:p>
          <a:p>
            <a:r>
              <a:rPr lang="en-US" altLang="zh-TW" sz="2800" dirty="0" smtClean="0"/>
              <a:t>If there is an edge between any of n</a:t>
            </a:r>
            <a:r>
              <a:rPr lang="en-US" altLang="zh-TW" sz="2800" baseline="30000" dirty="0" smtClean="0"/>
              <a:t>2</a:t>
            </a:r>
            <a:r>
              <a:rPr lang="en-US" altLang="zh-TW" sz="2800" dirty="0" smtClean="0"/>
              <a:t>/4 possible pairs, the two components are joined together.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Distribution of Other Centrality Measures</a:t>
            </a:r>
            <a:endParaRPr lang="zh-TW" altLang="en-US" smtClean="0"/>
          </a:p>
        </p:txBody>
      </p:sp>
      <p:sp>
        <p:nvSpPr>
          <p:cNvPr id="22118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An exception is the closeness centrality.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The range is small (1~logn), and the distribution cannot have a long tail.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Not even roughly monotonically decreasing.</a:t>
            </a:r>
          </a:p>
        </p:txBody>
      </p:sp>
      <p:pic>
        <p:nvPicPr>
          <p:cNvPr id="221187" name="Picture 4" descr="p26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64138" y="2997200"/>
            <a:ext cx="3979862" cy="2951163"/>
          </a:xfrm>
        </p:spPr>
      </p:pic>
      <p:sp>
        <p:nvSpPr>
          <p:cNvPr id="221188" name="Text Box 10"/>
          <p:cNvSpPr txBox="1">
            <a:spLocks noChangeArrowheads="1"/>
          </p:cNvSpPr>
          <p:nvPr/>
        </p:nvSpPr>
        <p:spPr bwMode="auto">
          <a:xfrm>
            <a:off x="5919788" y="2000250"/>
            <a:ext cx="2900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/>
              <a:t>Closeness of Internet 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501" name="Object 5"/>
          <p:cNvGraphicFramePr>
            <a:graphicFrameLocks noChangeAspect="1"/>
          </p:cNvGraphicFramePr>
          <p:nvPr/>
        </p:nvGraphicFramePr>
        <p:xfrm>
          <a:off x="4787900" y="5013325"/>
          <a:ext cx="4381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9" name="Formula" r:id="rId3" imgW="181800" imgH="179280" progId="Equation.Ribbit">
                  <p:embed/>
                </p:oleObj>
              </mc:Choice>
              <mc:Fallback>
                <p:oleObj name="Formula" r:id="rId3" imgW="181800" imgH="17928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013325"/>
                        <a:ext cx="438150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2" name="Object 6"/>
          <p:cNvGraphicFramePr>
            <a:graphicFrameLocks noChangeAspect="1"/>
          </p:cNvGraphicFramePr>
          <p:nvPr/>
        </p:nvGraphicFramePr>
        <p:xfrm>
          <a:off x="6084888" y="4941888"/>
          <a:ext cx="57626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0" name="Formula" r:id="rId5" imgW="240120" imgH="193320" progId="Equation.Ribbit">
                  <p:embed/>
                </p:oleObj>
              </mc:Choice>
              <mc:Fallback>
                <p:oleObj name="Formula" r:id="rId5" imgW="240120" imgH="19332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4941888"/>
                        <a:ext cx="576262" cy="465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3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Cluster Coefficients</a:t>
            </a:r>
            <a:endParaRPr lang="zh-TW" altLang="en-US" smtClean="0"/>
          </a:p>
        </p:txBody>
      </p:sp>
      <p:sp>
        <p:nvSpPr>
          <p:cNvPr id="1065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403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Consider a network with given degree distribution.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If the connections between vertices are made </a:t>
            </a:r>
            <a:r>
              <a:rPr lang="en-US" altLang="zh-TW" sz="2800" smtClean="0">
                <a:solidFill>
                  <a:srgbClr val="FF0000"/>
                </a:solidFill>
              </a:rPr>
              <a:t>at random</a:t>
            </a:r>
            <a:r>
              <a:rPr lang="en-US" altLang="zh-TW" sz="2800" smtClean="0"/>
              <a:t>, the clustering coefficient is</a:t>
            </a:r>
          </a:p>
          <a:p>
            <a:pPr>
              <a:lnSpc>
                <a:spcPct val="90000"/>
              </a:lnSpc>
            </a:pPr>
            <a:endParaRPr lang="en-US" altLang="zh-TW" sz="2800" smtClean="0"/>
          </a:p>
          <a:p>
            <a:pPr>
              <a:lnSpc>
                <a:spcPct val="90000"/>
              </a:lnSpc>
            </a:pPr>
            <a:endParaRPr lang="en-US" altLang="zh-TW" sz="2800" smtClean="0"/>
          </a:p>
          <a:p>
            <a:pPr>
              <a:lnSpc>
                <a:spcPct val="90000"/>
              </a:lnSpc>
            </a:pPr>
            <a:r>
              <a:rPr lang="en-US" altLang="zh-TW" sz="2800" smtClean="0"/>
              <a:t>In networks where     and      have </a:t>
            </a:r>
            <a:r>
              <a:rPr lang="en-US" altLang="zh-TW" sz="2800" smtClean="0">
                <a:solidFill>
                  <a:srgbClr val="FF0000"/>
                </a:solidFill>
              </a:rPr>
              <a:t>finite</a:t>
            </a:r>
            <a:r>
              <a:rPr lang="en-US" altLang="zh-TW" sz="2800" smtClean="0"/>
              <a:t> values, this quantity becomes small for large networks.</a:t>
            </a:r>
          </a:p>
          <a:p>
            <a:pPr>
              <a:lnSpc>
                <a:spcPct val="90000"/>
              </a:lnSpc>
            </a:pPr>
            <a:endParaRPr lang="zh-TW" altLang="en-US" sz="2800" smtClean="0"/>
          </a:p>
        </p:txBody>
      </p:sp>
      <p:graphicFrame>
        <p:nvGraphicFramePr>
          <p:cNvPr id="106500" name="Object 4"/>
          <p:cNvGraphicFramePr>
            <a:graphicFrameLocks noChangeAspect="1"/>
          </p:cNvGraphicFramePr>
          <p:nvPr/>
        </p:nvGraphicFramePr>
        <p:xfrm>
          <a:off x="3276600" y="3933825"/>
          <a:ext cx="3024188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1" name="Formula" r:id="rId7" imgW="1245960" imgH="415440" progId="Equation.Ribbit">
                  <p:embed/>
                </p:oleObj>
              </mc:Choice>
              <mc:Fallback>
                <p:oleObj name="Formula" r:id="rId7" imgW="1245960" imgH="41544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933825"/>
                        <a:ext cx="3024188" cy="1011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Cluster Coefficients</a:t>
            </a:r>
          </a:p>
        </p:txBody>
      </p:sp>
      <p:pic>
        <p:nvPicPr>
          <p:cNvPr id="223234" name="Picture 4" descr="p2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73238"/>
            <a:ext cx="8675688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5" name="Rectangle 4"/>
          <p:cNvSpPr>
            <a:spLocks noChangeArrowheads="1"/>
          </p:cNvSpPr>
          <p:nvPr/>
        </p:nvSpPr>
        <p:spPr bwMode="auto">
          <a:xfrm>
            <a:off x="6732588" y="1557338"/>
            <a:ext cx="576262" cy="53006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Cluster Coefficients</a:t>
            </a:r>
          </a:p>
        </p:txBody>
      </p:sp>
      <p:sp>
        <p:nvSpPr>
          <p:cNvPr id="2242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Consider the collaboration network of physicists.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The value would be </a:t>
            </a:r>
            <a:r>
              <a:rPr lang="en-US" altLang="zh-TW" sz="2800" smtClean="0">
                <a:solidFill>
                  <a:srgbClr val="FF0000"/>
                </a:solidFill>
              </a:rPr>
              <a:t>C=0.0023</a:t>
            </a:r>
            <a:r>
              <a:rPr lang="en-US" altLang="zh-TW" sz="2800" smtClean="0"/>
              <a:t> if the physicists chose their collaborators </a:t>
            </a:r>
            <a:r>
              <a:rPr lang="en-US" altLang="zh-TW" sz="2800" smtClean="0">
                <a:solidFill>
                  <a:srgbClr val="FF0000"/>
                </a:solidFill>
              </a:rPr>
              <a:t>at random</a:t>
            </a:r>
            <a:r>
              <a:rPr lang="en-US" altLang="zh-TW" sz="2800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On the other hand, the measured value is </a:t>
            </a:r>
            <a:r>
              <a:rPr lang="en-US" altLang="zh-TW" sz="2800" smtClean="0">
                <a:solidFill>
                  <a:srgbClr val="FF0000"/>
                </a:solidFill>
              </a:rPr>
              <a:t>C=0.45</a:t>
            </a:r>
            <a:r>
              <a:rPr lang="en-US" altLang="zh-TW" sz="2800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This large difference is indicative of real social effects at work.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Cluster Coefficients</a:t>
            </a:r>
          </a:p>
        </p:txBody>
      </p:sp>
      <p:sp>
        <p:nvSpPr>
          <p:cNvPr id="225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5481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800" dirty="0" smtClean="0"/>
              <a:t>Triadic closure process: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smtClean="0"/>
              <a:t>An “open” triad of vertices is “closed” by the addition of the last edge.</a:t>
            </a:r>
          </a:p>
          <a:p>
            <a:pPr>
              <a:lnSpc>
                <a:spcPct val="80000"/>
              </a:lnSpc>
            </a:pPr>
            <a:r>
              <a:rPr lang="en-US" altLang="zh-TW" sz="2800" dirty="0" smtClean="0"/>
              <a:t>For example, people introduce pairs of their collaborators to one another and those pairs then go on to collaborate themselves.</a:t>
            </a:r>
          </a:p>
          <a:p>
            <a:pPr>
              <a:lnSpc>
                <a:spcPct val="80000"/>
              </a:lnSpc>
            </a:pPr>
            <a:r>
              <a:rPr lang="en-US" altLang="zh-TW" sz="2800" dirty="0" smtClean="0"/>
              <a:t>Sometimes the clustering is far less than expected.</a:t>
            </a:r>
          </a:p>
          <a:p>
            <a:pPr>
              <a:lnSpc>
                <a:spcPct val="80000"/>
              </a:lnSpc>
            </a:pPr>
            <a:r>
              <a:rPr lang="en-US" altLang="zh-TW" sz="2800" dirty="0" smtClean="0"/>
              <a:t>For Internet, 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smtClean="0"/>
              <a:t>Expected value (at random): C=0.84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smtClean="0"/>
              <a:t>Measured value: C=0.012.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Clustering Coefficients</a:t>
            </a:r>
          </a:p>
        </p:txBody>
      </p:sp>
      <p:sp>
        <p:nvSpPr>
          <p:cNvPr id="2263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260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We can also look at the densities of other small groups of vertices (motif).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In genetic regulatory networks and neural networks, certain small motifs occurred far more often than was expected by chance.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Milo et al.(2002) conjectured that these motifs were playing the role of functional </a:t>
            </a:r>
            <a:r>
              <a:rPr lang="en-US" altLang="zh-TW" sz="2800" smtClean="0">
                <a:solidFill>
                  <a:srgbClr val="FF0000"/>
                </a:solidFill>
              </a:rPr>
              <a:t>“circuit elements”,</a:t>
            </a:r>
            <a:r>
              <a:rPr lang="en-US" altLang="zh-TW" sz="2800" smtClean="0"/>
              <a:t> such as filters or pulse generators.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31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Local Clustering Coefficient</a:t>
            </a:r>
          </a:p>
        </p:txBody>
      </p:sp>
      <p:sp>
        <p:nvSpPr>
          <p:cNvPr id="1116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Local clustering coefficient C</a:t>
            </a:r>
            <a:r>
              <a:rPr lang="en-US" altLang="zh-TW" baseline="-25000" smtClean="0"/>
              <a:t>i</a:t>
            </a:r>
            <a:r>
              <a:rPr lang="en-US" altLang="zh-TW" smtClean="0"/>
              <a:t> for vertex i:</a:t>
            </a:r>
          </a:p>
          <a:p>
            <a:pPr lvl="1"/>
            <a:r>
              <a:rPr lang="en-US" altLang="zh-TW" smtClean="0"/>
              <a:t>The fraction of pairs of neighbors of vertex i that are themselves neighbors.</a:t>
            </a:r>
          </a:p>
          <a:p>
            <a:r>
              <a:rPr lang="en-US" altLang="zh-TW" smtClean="0"/>
              <a:t>It has been conjectured that plots of this type take either the form           </a:t>
            </a:r>
          </a:p>
          <a:p>
            <a:pPr>
              <a:buFont typeface="Wingdings" pitchFamily="2" charset="2"/>
              <a:buNone/>
            </a:pPr>
            <a:r>
              <a:rPr lang="en-US" altLang="zh-TW" smtClean="0"/>
              <a:t>			     or the form              .</a:t>
            </a:r>
          </a:p>
        </p:txBody>
      </p:sp>
      <p:sp>
        <p:nvSpPr>
          <p:cNvPr id="111633" name="Text Box 11"/>
          <p:cNvSpPr txBox="1">
            <a:spLocks noChangeArrowheads="1"/>
          </p:cNvSpPr>
          <p:nvPr/>
        </p:nvSpPr>
        <p:spPr bwMode="auto">
          <a:xfrm>
            <a:off x="3635375" y="2276475"/>
            <a:ext cx="5329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graphicFrame>
        <p:nvGraphicFramePr>
          <p:cNvPr id="111629" name="Object 13"/>
          <p:cNvGraphicFramePr>
            <a:graphicFrameLocks noChangeAspect="1"/>
          </p:cNvGraphicFramePr>
          <p:nvPr/>
        </p:nvGraphicFramePr>
        <p:xfrm>
          <a:off x="1331913" y="5013325"/>
          <a:ext cx="19716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5" name="Formula" r:id="rId3" imgW="706320" imgH="181800" progId="Equation.Ribbit">
                  <p:embed/>
                </p:oleObj>
              </mc:Choice>
              <mc:Fallback>
                <p:oleObj name="Formula" r:id="rId3" imgW="706320" imgH="181800" progId="Equation.Ribbit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5013325"/>
                        <a:ext cx="1971675" cy="50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0" name="Object 14"/>
          <p:cNvGraphicFramePr>
            <a:graphicFrameLocks noChangeAspect="1"/>
          </p:cNvGraphicFramePr>
          <p:nvPr/>
        </p:nvGraphicFramePr>
        <p:xfrm>
          <a:off x="6011863" y="5013325"/>
          <a:ext cx="15843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6" name="Formula" r:id="rId5" imgW="566640" imgH="179280" progId="Equation.Ribbit">
                  <p:embed/>
                </p:oleObj>
              </mc:Choice>
              <mc:Fallback>
                <p:oleObj name="Formula" r:id="rId5" imgW="566640" imgH="179280" progId="Equation.Ribbit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5013325"/>
                        <a:ext cx="15843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Local Clustering Coefficient</a:t>
            </a:r>
          </a:p>
        </p:txBody>
      </p:sp>
      <p:sp>
        <p:nvSpPr>
          <p:cNvPr id="2283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28355" name="Picture 4" descr="p2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317750"/>
            <a:ext cx="6264275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6" name="Rectangle 5"/>
          <p:cNvSpPr>
            <a:spLocks noChangeArrowheads="1"/>
          </p:cNvSpPr>
          <p:nvPr/>
        </p:nvSpPr>
        <p:spPr bwMode="auto">
          <a:xfrm>
            <a:off x="1116013" y="1844675"/>
            <a:ext cx="69119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en-US" altLang="zh-TW" sz="2000"/>
              <a:t>Average local clustering coefficient of Internet graph</a:t>
            </a:r>
            <a:endParaRPr lang="zh-TW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7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Assortative Mixing</a:t>
            </a:r>
          </a:p>
        </p:txBody>
      </p:sp>
      <p:sp>
        <p:nvSpPr>
          <p:cNvPr id="1208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smtClean="0"/>
              <a:t>Assortative mixing or homophily: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Tendency of vertices to connect to others that are like them in some way.</a:t>
            </a:r>
          </a:p>
          <a:p>
            <a:pPr>
              <a:lnSpc>
                <a:spcPct val="90000"/>
              </a:lnSpc>
            </a:pPr>
            <a:r>
              <a:rPr lang="en-US" altLang="zh-TW" sz="2800" smtClean="0"/>
              <a:t>Assortative mixing by </a:t>
            </a:r>
            <a:r>
              <a:rPr lang="en-US" altLang="zh-TW" sz="2800" smtClean="0">
                <a:solidFill>
                  <a:srgbClr val="FF0000"/>
                </a:solidFill>
              </a:rPr>
              <a:t>degree</a:t>
            </a:r>
            <a:r>
              <a:rPr lang="en-US" altLang="zh-TW" sz="2800" smtClean="0"/>
              <a:t> can be quantified by correlation coefficient:</a:t>
            </a:r>
          </a:p>
          <a:p>
            <a:pPr>
              <a:lnSpc>
                <a:spcPct val="90000"/>
              </a:lnSpc>
            </a:pPr>
            <a:endParaRPr lang="en-US" altLang="zh-TW" sz="2800" smtClean="0"/>
          </a:p>
          <a:p>
            <a:pPr>
              <a:lnSpc>
                <a:spcPct val="90000"/>
              </a:lnSpc>
            </a:pPr>
            <a:endParaRPr lang="en-US" altLang="zh-TW" sz="2800" smtClean="0"/>
          </a:p>
          <a:p>
            <a:pPr>
              <a:lnSpc>
                <a:spcPct val="90000"/>
              </a:lnSpc>
            </a:pPr>
            <a:r>
              <a:rPr lang="en-US" altLang="zh-TW" sz="2800" smtClean="0"/>
              <a:t>The double sum over i and j has n</a:t>
            </a:r>
            <a:r>
              <a:rPr lang="en-US" altLang="zh-TW" sz="2800" baseline="30000" smtClean="0"/>
              <a:t>2</a:t>
            </a:r>
            <a:r>
              <a:rPr lang="en-US" altLang="zh-TW" sz="2800" smtClean="0"/>
              <a:t> terms and is slow to evaluate.</a:t>
            </a:r>
          </a:p>
        </p:txBody>
      </p:sp>
      <p:graphicFrame>
        <p:nvGraphicFramePr>
          <p:cNvPr id="120836" name="Object 4"/>
          <p:cNvGraphicFramePr>
            <a:graphicFrameLocks noChangeAspect="1"/>
          </p:cNvGraphicFramePr>
          <p:nvPr/>
        </p:nvGraphicFramePr>
        <p:xfrm>
          <a:off x="2411413" y="3933825"/>
          <a:ext cx="4681537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9" name="Formula" r:id="rId3" imgW="1911600" imgH="428040" progId="Equation.Ribbit">
                  <p:embed/>
                </p:oleObj>
              </mc:Choice>
              <mc:Fallback>
                <p:oleObj name="Formula" r:id="rId3" imgW="1911600" imgH="42804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3933825"/>
                        <a:ext cx="4681537" cy="1049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5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Assortative Mixing</a:t>
            </a:r>
            <a:endParaRPr lang="zh-TW" altLang="en-US" smtClean="0"/>
          </a:p>
        </p:txBody>
      </p:sp>
      <p:sp>
        <p:nvSpPr>
          <p:cNvPr id="121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619625"/>
          </a:xfrm>
        </p:spPr>
        <p:txBody>
          <a:bodyPr/>
          <a:lstStyle/>
          <a:p>
            <a:r>
              <a:rPr lang="en-US" altLang="zh-TW" sz="2800" smtClean="0"/>
              <a:t>The computational complexity can be reduced through an alternative form:</a:t>
            </a:r>
          </a:p>
          <a:p>
            <a:endParaRPr lang="en-US" altLang="zh-TW" sz="2800" smtClean="0"/>
          </a:p>
          <a:p>
            <a:endParaRPr lang="en-US" altLang="zh-TW" sz="2800" smtClean="0"/>
          </a:p>
          <a:p>
            <a:r>
              <a:rPr lang="en-US" altLang="zh-TW" sz="2800" smtClean="0"/>
              <a:t>                                          </a:t>
            </a:r>
          </a:p>
          <a:p>
            <a:pPr>
              <a:buFont typeface="Wingdings" pitchFamily="2" charset="2"/>
              <a:buNone/>
            </a:pPr>
            <a:r>
              <a:rPr lang="en-US" altLang="zh-TW" sz="2800" smtClean="0"/>
              <a:t>							   (m terms)</a:t>
            </a:r>
          </a:p>
          <a:p>
            <a:r>
              <a:rPr lang="en-US" altLang="zh-TW" sz="2800" smtClean="0"/>
              <a:t> </a:t>
            </a:r>
          </a:p>
          <a:p>
            <a:endParaRPr lang="en-US" altLang="zh-TW" sz="2800" smtClean="0"/>
          </a:p>
          <a:p>
            <a:pPr>
              <a:buFont typeface="Wingdings" pitchFamily="2" charset="2"/>
              <a:buNone/>
            </a:pPr>
            <a:r>
              <a:rPr lang="en-US" altLang="zh-TW" sz="2800" smtClean="0"/>
              <a:t>	(n terms for each)</a:t>
            </a:r>
          </a:p>
        </p:txBody>
      </p:sp>
      <p:graphicFrame>
        <p:nvGraphicFramePr>
          <p:cNvPr id="121860" name="Object 4"/>
          <p:cNvGraphicFramePr>
            <a:graphicFrameLocks noChangeAspect="1"/>
          </p:cNvGraphicFramePr>
          <p:nvPr/>
        </p:nvGraphicFramePr>
        <p:xfrm>
          <a:off x="3563938" y="2852738"/>
          <a:ext cx="231775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5" name="Formula" r:id="rId3" imgW="943920" imgH="390240" progId="Equation.Ribbit">
                  <p:embed/>
                </p:oleObj>
              </mc:Choice>
              <mc:Fallback>
                <p:oleObj name="Formula" r:id="rId3" imgW="943920" imgH="390240" progId="Equation.Ribbi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852738"/>
                        <a:ext cx="2317750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1" name="Object 5"/>
          <p:cNvGraphicFramePr>
            <a:graphicFrameLocks noChangeAspect="1"/>
          </p:cNvGraphicFramePr>
          <p:nvPr/>
        </p:nvGraphicFramePr>
        <p:xfrm>
          <a:off x="1403350" y="4005263"/>
          <a:ext cx="5135563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6" name="Formula" r:id="rId5" imgW="2093040" imgH="373680" progId="Equation.Ribbit">
                  <p:embed/>
                </p:oleObj>
              </mc:Choice>
              <mc:Fallback>
                <p:oleObj name="Formula" r:id="rId5" imgW="2093040" imgH="373680" progId="Equation.Ribbi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4005263"/>
                        <a:ext cx="5135563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2" name="Object 6"/>
          <p:cNvGraphicFramePr>
            <a:graphicFrameLocks noChangeAspect="1"/>
          </p:cNvGraphicFramePr>
          <p:nvPr/>
        </p:nvGraphicFramePr>
        <p:xfrm>
          <a:off x="1454150" y="5086350"/>
          <a:ext cx="1744663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7" name="Formula" r:id="rId7" imgW="711360" imgH="348120" progId="Equation.Ribbit">
                  <p:embed/>
                </p:oleObj>
              </mc:Choice>
              <mc:Fallback>
                <p:oleObj name="Formula" r:id="rId7" imgW="711360" imgH="348120" progId="Equation.Ribbi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150" y="5086350"/>
                        <a:ext cx="1744663" cy="85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3" name="Object 7"/>
          <p:cNvGraphicFramePr>
            <a:graphicFrameLocks noChangeAspect="1"/>
          </p:cNvGraphicFramePr>
          <p:nvPr/>
        </p:nvGraphicFramePr>
        <p:xfrm>
          <a:off x="3924300" y="5086350"/>
          <a:ext cx="1795463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8" name="Formula" r:id="rId9" imgW="731520" imgH="348120" progId="Equation.Ribbit">
                  <p:embed/>
                </p:oleObj>
              </mc:Choice>
              <mc:Fallback>
                <p:oleObj name="Formula" r:id="rId9" imgW="731520" imgH="348120" progId="Equation.Ribbi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086350"/>
                        <a:ext cx="1795463" cy="85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4" name="Object 8"/>
          <p:cNvGraphicFramePr>
            <a:graphicFrameLocks noChangeAspect="1"/>
          </p:cNvGraphicFramePr>
          <p:nvPr/>
        </p:nvGraphicFramePr>
        <p:xfrm>
          <a:off x="6588125" y="5084763"/>
          <a:ext cx="1800225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9" name="Formula" r:id="rId11" imgW="732960" imgH="348120" progId="Equation.Ribbit">
                  <p:embed/>
                </p:oleObj>
              </mc:Choice>
              <mc:Fallback>
                <p:oleObj name="Formula" r:id="rId11" imgW="732960" imgH="348120" progId="Equation.Ribbit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5084763"/>
                        <a:ext cx="1800225" cy="852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Components in Directed Networks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smtClean="0"/>
              <a:t>Directed graphs have </a:t>
            </a:r>
            <a:r>
              <a:rPr lang="en-US" altLang="zh-TW" sz="2400" smtClean="0">
                <a:solidFill>
                  <a:srgbClr val="FF0000"/>
                </a:solidFill>
              </a:rPr>
              <a:t>weakly</a:t>
            </a:r>
            <a:r>
              <a:rPr lang="en-US" altLang="zh-TW" sz="2400" smtClean="0"/>
              <a:t> and </a:t>
            </a:r>
            <a:r>
              <a:rPr lang="en-US" altLang="zh-TW" sz="2400" smtClean="0">
                <a:solidFill>
                  <a:srgbClr val="FF0000"/>
                </a:solidFill>
              </a:rPr>
              <a:t>strongly</a:t>
            </a:r>
            <a:r>
              <a:rPr lang="en-US" altLang="zh-TW" sz="2400" smtClean="0"/>
              <a:t> connected components.</a:t>
            </a:r>
          </a:p>
          <a:p>
            <a:r>
              <a:rPr lang="en-US" altLang="zh-TW" sz="2400" smtClean="0"/>
              <a:t>Weakly connected: ignored the directed nature of edges.</a:t>
            </a:r>
          </a:p>
          <a:p>
            <a:r>
              <a:rPr lang="en-US" altLang="zh-TW" sz="2400" smtClean="0"/>
              <a:t>Strongly connected: there is a </a:t>
            </a:r>
            <a:r>
              <a:rPr lang="en-US" altLang="zh-TW" sz="2400" smtClean="0">
                <a:solidFill>
                  <a:srgbClr val="FF0000"/>
                </a:solidFill>
              </a:rPr>
              <a:t>directed</a:t>
            </a:r>
            <a:r>
              <a:rPr lang="en-US" altLang="zh-TW" sz="2400" smtClean="0"/>
              <a:t> path from every vertex to any other vertex.</a:t>
            </a:r>
          </a:p>
          <a:p>
            <a:r>
              <a:rPr lang="en-US" altLang="zh-TW" sz="2400" smtClean="0"/>
              <a:t>Out-component: the set of vertices that can be reached from any point in the strongly connected component.</a:t>
            </a:r>
          </a:p>
          <a:p>
            <a:r>
              <a:rPr lang="en-US" altLang="zh-TW" sz="2400" smtClean="0"/>
              <a:t>In-component: the set of vertices from which the strongly connected component can be reached.</a:t>
            </a:r>
            <a:endParaRPr lang="zh-TW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Assortative Mixing</a:t>
            </a:r>
          </a:p>
        </p:txBody>
      </p:sp>
      <p:sp>
        <p:nvSpPr>
          <p:cNvPr id="231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Maslov et al.(2004) show that </a:t>
            </a:r>
            <a:r>
              <a:rPr lang="en-US" altLang="zh-TW" smtClean="0">
                <a:solidFill>
                  <a:srgbClr val="FF0000"/>
                </a:solidFill>
              </a:rPr>
              <a:t>simple graphs</a:t>
            </a:r>
            <a:r>
              <a:rPr lang="en-US" altLang="zh-TW" smtClean="0"/>
              <a:t> tend to show disassortative mixing by degree (r&lt;0)</a:t>
            </a:r>
          </a:p>
          <a:p>
            <a:pPr lvl="1"/>
            <a:r>
              <a:rPr lang="en-US" altLang="zh-TW" smtClean="0"/>
              <a:t>The number of edges that can fall between high-degree vertex pairs is limited.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Assortative Mixing</a:t>
            </a:r>
          </a:p>
        </p:txBody>
      </p:sp>
      <p:sp>
        <p:nvSpPr>
          <p:cNvPr id="2324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800" smtClean="0"/>
              <a:t>Social networks are assortatively mixed (r&gt;0).</a:t>
            </a:r>
          </a:p>
          <a:p>
            <a:pPr lvl="1"/>
            <a:r>
              <a:rPr lang="en-US" altLang="zh-TW" sz="2400" smtClean="0"/>
              <a:t>They tend to be divided into tightly knit groups.</a:t>
            </a:r>
          </a:p>
          <a:p>
            <a:pPr lvl="1"/>
            <a:r>
              <a:rPr lang="en-US" altLang="zh-TW" sz="2400" smtClean="0"/>
              <a:t>Vertices in small groups tend to have lower degree than vertices in larger groups.</a:t>
            </a:r>
          </a:p>
          <a:p>
            <a:pPr lvl="1"/>
            <a:r>
              <a:rPr lang="en-US" altLang="zh-TW" sz="2400" smtClean="0"/>
              <a:t>Hence, the low-degree vertices will tend to be connected to other low-degree vertices, and similarly for high-degree ones.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zh-TW" smtClean="0"/>
              <a:t>Assortative Mixing</a:t>
            </a:r>
          </a:p>
        </p:txBody>
      </p:sp>
      <p:pic>
        <p:nvPicPr>
          <p:cNvPr id="233474" name="Picture 4" descr="p2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73238"/>
            <a:ext cx="8675688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7740650" y="1557338"/>
            <a:ext cx="576263" cy="2232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2885" name="Rectangle 4"/>
          <p:cNvSpPr>
            <a:spLocks noChangeArrowheads="1"/>
          </p:cNvSpPr>
          <p:nvPr/>
        </p:nvSpPr>
        <p:spPr bwMode="auto">
          <a:xfrm>
            <a:off x="7740650" y="3789363"/>
            <a:ext cx="576263" cy="30686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4859338" y="2565400"/>
            <a:ext cx="2659062" cy="485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Social Networks</a:t>
            </a:r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932363" y="5084763"/>
            <a:ext cx="2620962" cy="485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Other Networks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4" grpId="0" animBg="1"/>
      <p:bldP spid="122885" grpId="0" animBg="1"/>
      <p:bldP spid="122887" grpId="0" animBg="1"/>
      <p:bldP spid="1228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p2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546350"/>
            <a:ext cx="5688012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Components in Directed Networks</a:t>
            </a:r>
            <a:endParaRPr lang="zh-TW" alt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smtClean="0"/>
              <a:t>The </a:t>
            </a:r>
            <a:r>
              <a:rPr lang="en-US" altLang="zh-TW" sz="2400" smtClean="0">
                <a:solidFill>
                  <a:srgbClr val="FF0000"/>
                </a:solidFill>
              </a:rPr>
              <a:t>bow tie</a:t>
            </a:r>
            <a:r>
              <a:rPr lang="en-US" altLang="zh-TW" sz="2400" smtClean="0"/>
              <a:t> diagram of components in a typical directed network.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Components in Directed Networks</a:t>
            </a:r>
            <a:endParaRPr lang="zh-TW" altLang="en-US" smtClean="0"/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Any acyclic digraph has no strongly connected components.</a:t>
            </a:r>
          </a:p>
          <a:p>
            <a:r>
              <a:rPr lang="en-US" altLang="zh-TW" smtClean="0"/>
              <a:t>Citation networks are approximately acyclic, and thus have no large strongly connected components.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Shortest Paths and The Small-World Effect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800" smtClean="0"/>
              <a:t>Small-world effect</a:t>
            </a:r>
          </a:p>
          <a:p>
            <a:pPr lvl="1"/>
            <a:r>
              <a:rPr lang="en-US" altLang="zh-TW" sz="2400" smtClean="0"/>
              <a:t>The typical network distances between vertices are surprisingly small.</a:t>
            </a:r>
          </a:p>
          <a:p>
            <a:pPr lvl="1"/>
            <a:r>
              <a:rPr lang="en-US" altLang="zh-TW" sz="2400" smtClean="0"/>
              <a:t>Milgram’s experiment (1960s): the letters that made it to the target did so in around </a:t>
            </a:r>
            <a:r>
              <a:rPr lang="en-US" altLang="zh-TW" sz="2400" smtClean="0">
                <a:solidFill>
                  <a:srgbClr val="FF0000"/>
                </a:solidFill>
              </a:rPr>
              <a:t>six steps</a:t>
            </a:r>
            <a:r>
              <a:rPr lang="en-US" altLang="zh-TW" sz="2400" smtClean="0"/>
              <a:t> on average.</a:t>
            </a:r>
          </a:p>
          <a:p>
            <a:pPr lvl="1"/>
            <a:r>
              <a:rPr lang="en-US" altLang="zh-TW" sz="2400" smtClean="0"/>
              <a:t>In Table 8.1, the mean distance is always less than 20 and usually less than 10, even though some of the networks have millions of vertices.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Verdana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新細明體" charset="-12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Designs\Bold Stripes.pot</Template>
  <TotalTime>9113</TotalTime>
  <Words>2355</Words>
  <Application>Microsoft Office PowerPoint</Application>
  <PresentationFormat>如螢幕大小 (4:3)</PresentationFormat>
  <Paragraphs>360</Paragraphs>
  <Slides>62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62</vt:i4>
      </vt:variant>
    </vt:vector>
  </HeadingPairs>
  <TitlesOfParts>
    <vt:vector size="68" baseType="lpstr">
      <vt:lpstr>新細明體</vt:lpstr>
      <vt:lpstr>Times New Roman</vt:lpstr>
      <vt:lpstr>Verdana</vt:lpstr>
      <vt:lpstr>Wingdings</vt:lpstr>
      <vt:lpstr>Bold Stripes</vt:lpstr>
      <vt:lpstr>Formula</vt:lpstr>
      <vt:lpstr>The Large-Scale Structure of Networks</vt:lpstr>
      <vt:lpstr>Components</vt:lpstr>
      <vt:lpstr>Components</vt:lpstr>
      <vt:lpstr>Components</vt:lpstr>
      <vt:lpstr>Components</vt:lpstr>
      <vt:lpstr>Components in Directed Networks</vt:lpstr>
      <vt:lpstr>Components in Directed Networks</vt:lpstr>
      <vt:lpstr>Components in Directed Networks</vt:lpstr>
      <vt:lpstr>Shortest Paths and The Small-World Effect</vt:lpstr>
      <vt:lpstr>Shortest Paths and The Small-World Effect</vt:lpstr>
      <vt:lpstr>Shortest Paths and The Small-World Effect</vt:lpstr>
      <vt:lpstr>Shortest Paths and The Small-World Effect</vt:lpstr>
      <vt:lpstr>Shortest Paths and The Small-World Effect</vt:lpstr>
      <vt:lpstr>Degree Distributions</vt:lpstr>
      <vt:lpstr>Degree Distributions</vt:lpstr>
      <vt:lpstr>Degree Distributions</vt:lpstr>
      <vt:lpstr>Degree Distributions</vt:lpstr>
      <vt:lpstr>Degree Distributions</vt:lpstr>
      <vt:lpstr>Degree Distributions</vt:lpstr>
      <vt:lpstr>Degree Distributions</vt:lpstr>
      <vt:lpstr>Degree Distributions</vt:lpstr>
      <vt:lpstr>Power Laws and Scale-Free Networks</vt:lpstr>
      <vt:lpstr>Power Laws and Scale-Free Networks</vt:lpstr>
      <vt:lpstr>Power Laws and Scale-Free Networks</vt:lpstr>
      <vt:lpstr>Power Laws and Scale-Free Networks</vt:lpstr>
      <vt:lpstr>Power Laws and Scale-Free Networks</vt:lpstr>
      <vt:lpstr>Detecting and Visualizing Power Laws</vt:lpstr>
      <vt:lpstr>Detecting and Visualizing Power Laws</vt:lpstr>
      <vt:lpstr>Detecting and Visualizing Power Laws</vt:lpstr>
      <vt:lpstr>Detecting and Visualizing Power Laws</vt:lpstr>
      <vt:lpstr>Detecting and Visualizing Power Laws</vt:lpstr>
      <vt:lpstr>Detecting and Visualizing Power Laws</vt:lpstr>
      <vt:lpstr>Detecting and Visualizing Power Laws</vt:lpstr>
      <vt:lpstr>Detecting and Visualizing Power Laws</vt:lpstr>
      <vt:lpstr>Detecting and Visualizing Power Laws</vt:lpstr>
      <vt:lpstr>Properties of Power-Law Distributions</vt:lpstr>
      <vt:lpstr>Normalization</vt:lpstr>
      <vt:lpstr>Normalization</vt:lpstr>
      <vt:lpstr>Normalization</vt:lpstr>
      <vt:lpstr>Moments</vt:lpstr>
      <vt:lpstr>Moments</vt:lpstr>
      <vt:lpstr>Moments</vt:lpstr>
      <vt:lpstr>Moments</vt:lpstr>
      <vt:lpstr>Moments</vt:lpstr>
      <vt:lpstr>Top-Heavy Distribution</vt:lpstr>
      <vt:lpstr>Top-Heavy Distribution</vt:lpstr>
      <vt:lpstr>Top-Heavy Distribution</vt:lpstr>
      <vt:lpstr>Top-Heavy Distribution</vt:lpstr>
      <vt:lpstr>Distribution of Other Centrality Measures</vt:lpstr>
      <vt:lpstr>Distribution of Other Centrality Measures</vt:lpstr>
      <vt:lpstr>Cluster Coefficients</vt:lpstr>
      <vt:lpstr>Cluster Coefficients</vt:lpstr>
      <vt:lpstr>Cluster Coefficients</vt:lpstr>
      <vt:lpstr>Cluster Coefficients</vt:lpstr>
      <vt:lpstr>Clustering Coefficients</vt:lpstr>
      <vt:lpstr>Local Clustering Coefficient</vt:lpstr>
      <vt:lpstr>Local Clustering Coefficient</vt:lpstr>
      <vt:lpstr>Assortative Mixing</vt:lpstr>
      <vt:lpstr>Assortative Mixing</vt:lpstr>
      <vt:lpstr>Assortative Mixing</vt:lpstr>
      <vt:lpstr>Assortative Mixing</vt:lpstr>
      <vt:lpstr>Assortative Mixing</vt:lpstr>
    </vt:vector>
  </TitlesOfParts>
  <Company>NTHU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Basic Architectures and Principles of Packet Switches</dc:title>
  <dc:creator>C.S. Chang</dc:creator>
  <cp:lastModifiedBy>cschang</cp:lastModifiedBy>
  <cp:revision>333</cp:revision>
  <dcterms:created xsi:type="dcterms:W3CDTF">2005-09-11T07:42:25Z</dcterms:created>
  <dcterms:modified xsi:type="dcterms:W3CDTF">2023-10-27T07:48:22Z</dcterms:modified>
</cp:coreProperties>
</file>